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4" r:id="rId3"/>
    <p:sldId id="265" r:id="rId4"/>
    <p:sldId id="266" r:id="rId5"/>
    <p:sldId id="258" r:id="rId6"/>
    <p:sldId id="268" r:id="rId7"/>
    <p:sldId id="269" r:id="rId8"/>
  </p:sldIdLst>
  <p:sldSz cx="9144000" cy="6858000" type="screen4x3"/>
  <p:notesSz cx="6799263" cy="9929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60C8C-CCA5-4393-835B-BC1485187530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4DF0D-3FD8-44E1-874D-3044AF0070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4885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C4E3-0FD4-4CF8-BCBE-2D22A4FD323B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E9DEB-30AB-4676-8E6E-ED79B58518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1784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C4E3-0FD4-4CF8-BCBE-2D22A4FD323B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E9DEB-30AB-4676-8E6E-ED79B58518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4554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C4E3-0FD4-4CF8-BCBE-2D22A4FD323B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E9DEB-30AB-4676-8E6E-ED79B58518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5251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C4E3-0FD4-4CF8-BCBE-2D22A4FD323B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E9DEB-30AB-4676-8E6E-ED79B58518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091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C4E3-0FD4-4CF8-BCBE-2D22A4FD323B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E9DEB-30AB-4676-8E6E-ED79B58518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4107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C4E3-0FD4-4CF8-BCBE-2D22A4FD323B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E9DEB-30AB-4676-8E6E-ED79B58518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066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C4E3-0FD4-4CF8-BCBE-2D22A4FD323B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E9DEB-30AB-4676-8E6E-ED79B58518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0742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C4E3-0FD4-4CF8-BCBE-2D22A4FD323B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E9DEB-30AB-4676-8E6E-ED79B58518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0272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C4E3-0FD4-4CF8-BCBE-2D22A4FD323B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E9DEB-30AB-4676-8E6E-ED79B58518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847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C4E3-0FD4-4CF8-BCBE-2D22A4FD323B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E9DEB-30AB-4676-8E6E-ED79B58518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2806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C4E3-0FD4-4CF8-BCBE-2D22A4FD323B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E9DEB-30AB-4676-8E6E-ED79B58518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2570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0C4E3-0FD4-4CF8-BCBE-2D22A4FD323B}" type="datetimeFigureOut">
              <a:rPr lang="it-IT" smtClean="0"/>
              <a:t>15/04/2021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E9DEB-30AB-4676-8E6E-ED79B58518B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4523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11560" y="2492896"/>
            <a:ext cx="7772400" cy="1470025"/>
          </a:xfrm>
        </p:spPr>
        <p:txBody>
          <a:bodyPr>
            <a:normAutofit fontScale="90000"/>
          </a:bodyPr>
          <a:lstStyle/>
          <a:p>
            <a:br>
              <a:rPr lang="it-IT" sz="3600" dirty="0"/>
            </a:br>
            <a:br>
              <a:rPr lang="it-IT" sz="3600" dirty="0"/>
            </a:br>
            <a:r>
              <a:rPr lang="it-IT" b="1" dirty="0">
                <a:latin typeface="English111 Adagio BT" panose="03030602030607080B05" pitchFamily="66" charset="0"/>
              </a:rPr>
              <a:t>Piano Nazionale di Rilancio e Resilienza</a:t>
            </a:r>
            <a:br>
              <a:rPr lang="it-IT" b="1" dirty="0"/>
            </a:br>
            <a:endParaRPr lang="it-IT" sz="36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75656" y="4293096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it-IT" dirty="0">
                <a:solidFill>
                  <a:schemeClr val="tx1"/>
                </a:solidFill>
                <a:latin typeface="English111 Adagio BT" panose="03030602030607080B05" pitchFamily="66" charset="0"/>
              </a:rPr>
              <a:t>Prof. Patrizio Bianchi</a:t>
            </a:r>
          </a:p>
          <a:p>
            <a:r>
              <a:rPr lang="it-IT" sz="2800" dirty="0">
                <a:solidFill>
                  <a:schemeClr val="tx1"/>
                </a:solidFill>
                <a:latin typeface="English111 Adagio BT" panose="03030602030607080B05" pitchFamily="66" charset="0"/>
              </a:rPr>
              <a:t>Ministro dell’Istruzione</a:t>
            </a:r>
          </a:p>
          <a:p>
            <a:endParaRPr lang="it-IT" sz="2800" dirty="0">
              <a:solidFill>
                <a:schemeClr val="tx1"/>
              </a:solidFill>
              <a:latin typeface="English111 Adagio BT" panose="03030602030607080B05" pitchFamily="66" charset="0"/>
            </a:endParaRPr>
          </a:p>
          <a:p>
            <a:r>
              <a:rPr lang="it-IT" sz="2400" dirty="0">
                <a:solidFill>
                  <a:schemeClr val="tx1"/>
                </a:solidFill>
                <a:latin typeface="English111 Adagio BT" panose="03030602030607080B05" pitchFamily="66" charset="0"/>
              </a:rPr>
              <a:t>Conferenza Unificata, 15 aprile 2021</a:t>
            </a:r>
          </a:p>
        </p:txBody>
      </p:sp>
      <p:sp>
        <p:nvSpPr>
          <p:cNvPr id="4" name="Rettangolo 5"/>
          <p:cNvSpPr>
            <a:spLocks noChangeArrowheads="1"/>
          </p:cNvSpPr>
          <p:nvPr/>
        </p:nvSpPr>
        <p:spPr bwMode="auto">
          <a:xfrm>
            <a:off x="107504" y="15875"/>
            <a:ext cx="8928992" cy="2262188"/>
          </a:xfrm>
          <a:prstGeom prst="rect">
            <a:avLst/>
          </a:prstGeom>
          <a:solidFill>
            <a:srgbClr val="002060"/>
          </a:solidFill>
          <a:ln w="25400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endParaRPr kumimoji="0" lang="it-IT" altLang="it-IT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English111 Adagi?(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it-IT" altLang="it-IT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English111 Adagio BT" pitchFamily="66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altLang="it-IT" sz="2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English111 Adagio BT" pitchFamily="66" charset="0"/>
                <a:cs typeface="Arial" pitchFamily="34" charset="0"/>
              </a:rPr>
              <a:t>Ministero dell’Istruzione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7675" y="548680"/>
            <a:ext cx="628650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802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it-IT" dirty="0">
                <a:solidFill>
                  <a:schemeClr val="bg1"/>
                </a:solidFill>
              </a:rPr>
              <a:t>PNRR:  le missioni del MI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it-IT" i="1" dirty="0">
                <a:latin typeface="+mj-lt"/>
              </a:rPr>
              <a:t>Missioni e linee progettuali</a:t>
            </a:r>
          </a:p>
          <a:p>
            <a:pPr marL="0" indent="0">
              <a:buNone/>
            </a:pPr>
            <a:r>
              <a:rPr lang="it-IT" dirty="0"/>
              <a:t>1. Digitalizzazione, innovazione, competitività e cultura</a:t>
            </a:r>
          </a:p>
          <a:p>
            <a:pPr marL="0" indent="0">
              <a:buNone/>
            </a:pPr>
            <a:r>
              <a:rPr lang="it-IT" dirty="0"/>
              <a:t>2. </a:t>
            </a:r>
            <a:r>
              <a:rPr lang="it-IT" u="sng" dirty="0">
                <a:solidFill>
                  <a:schemeClr val="tx2"/>
                </a:solidFill>
              </a:rPr>
              <a:t>Rivoluzione verde e transizione ecologica</a:t>
            </a:r>
          </a:p>
          <a:p>
            <a:pPr marL="0" indent="0">
              <a:buNone/>
            </a:pPr>
            <a:r>
              <a:rPr lang="it-IT" dirty="0"/>
              <a:t>3. Infrastrutture per una mobilità sostenibile</a:t>
            </a:r>
          </a:p>
          <a:p>
            <a:pPr marL="0" indent="0">
              <a:buNone/>
            </a:pPr>
            <a:r>
              <a:rPr lang="it-IT" dirty="0"/>
              <a:t>4. </a:t>
            </a:r>
            <a:r>
              <a:rPr lang="it-IT" u="sng" dirty="0">
                <a:solidFill>
                  <a:schemeClr val="tx2"/>
                </a:solidFill>
              </a:rPr>
              <a:t>Istruzione e ricerca</a:t>
            </a:r>
          </a:p>
          <a:p>
            <a:pPr marL="0" indent="0">
              <a:buNone/>
            </a:pPr>
            <a:r>
              <a:rPr lang="it-IT" dirty="0"/>
              <a:t>5. Inclusione e coesione</a:t>
            </a:r>
          </a:p>
          <a:p>
            <a:pPr marL="0" indent="0">
              <a:buNone/>
            </a:pPr>
            <a:r>
              <a:rPr lang="it-IT" dirty="0"/>
              <a:t>6. salute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57191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e 3"/>
          <p:cNvSpPr/>
          <p:nvPr/>
        </p:nvSpPr>
        <p:spPr>
          <a:xfrm>
            <a:off x="1041872" y="1316667"/>
            <a:ext cx="2592288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/>
          <p:cNvSpPr/>
          <p:nvPr/>
        </p:nvSpPr>
        <p:spPr>
          <a:xfrm>
            <a:off x="1301457" y="3862491"/>
            <a:ext cx="2088232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4182533" y="3987687"/>
            <a:ext cx="201622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7117597" y="3941177"/>
            <a:ext cx="1643354" cy="128774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1173560" y="1556792"/>
            <a:ext cx="242901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bg1"/>
                </a:solidFill>
              </a:rPr>
              <a:t>Missione 2 </a:t>
            </a:r>
          </a:p>
          <a:p>
            <a:pPr algn="ctr"/>
            <a:endParaRPr lang="it-IT" dirty="0">
              <a:solidFill>
                <a:schemeClr val="bg1"/>
              </a:solidFill>
            </a:endParaRPr>
          </a:p>
          <a:p>
            <a:r>
              <a:rPr lang="it-IT" sz="1600" dirty="0">
                <a:solidFill>
                  <a:schemeClr val="bg1"/>
                </a:solidFill>
              </a:rPr>
              <a:t>   RIVOLUZIONE VERDE E TRANSIZIONE ECOLOGICA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1487966" y="3998677"/>
            <a:ext cx="18002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>
                <a:solidFill>
                  <a:schemeClr val="bg1"/>
                </a:solidFill>
              </a:rPr>
              <a:t>Componente 1 </a:t>
            </a:r>
          </a:p>
          <a:p>
            <a:r>
              <a:rPr lang="it-IT" sz="1600" dirty="0">
                <a:solidFill>
                  <a:schemeClr val="bg1"/>
                </a:solidFill>
              </a:rPr>
              <a:t>EFFICIENZA ENERGETICA E RIQUALIFIAZIONE EDIFICI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4211960" y="4077072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>
                <a:solidFill>
                  <a:schemeClr val="bg1"/>
                </a:solidFill>
              </a:rPr>
              <a:t>Linea di intervento </a:t>
            </a:r>
          </a:p>
          <a:p>
            <a:endParaRPr lang="it-IT" i="1" dirty="0">
              <a:solidFill>
                <a:schemeClr val="bg1"/>
              </a:solidFill>
            </a:endParaRPr>
          </a:p>
          <a:p>
            <a:r>
              <a:rPr lang="it-IT" dirty="0">
                <a:solidFill>
                  <a:schemeClr val="bg1"/>
                </a:solidFill>
              </a:rPr>
              <a:t>EDILIZIA PUBBLICA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7117597" y="3044847"/>
            <a:ext cx="1440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Risanamento strutturale edifici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7214795" y="4077072"/>
            <a:ext cx="15051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bg1"/>
                </a:solidFill>
              </a:rPr>
              <a:t>Realizzazione di nuove scuole</a:t>
            </a:r>
          </a:p>
        </p:txBody>
      </p:sp>
      <p:sp>
        <p:nvSpPr>
          <p:cNvPr id="14" name="Freccia in giù 13"/>
          <p:cNvSpPr/>
          <p:nvPr/>
        </p:nvSpPr>
        <p:spPr>
          <a:xfrm>
            <a:off x="2049984" y="3327450"/>
            <a:ext cx="576064" cy="4800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a destra 14"/>
          <p:cNvSpPr/>
          <p:nvPr/>
        </p:nvSpPr>
        <p:spPr>
          <a:xfrm>
            <a:off x="3587363" y="4424338"/>
            <a:ext cx="504056" cy="4237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Freccia a destra 16"/>
          <p:cNvSpPr/>
          <p:nvPr/>
        </p:nvSpPr>
        <p:spPr>
          <a:xfrm>
            <a:off x="6378345" y="4434646"/>
            <a:ext cx="504056" cy="3008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Titolo 1"/>
          <p:cNvSpPr txBox="1">
            <a:spLocks/>
          </p:cNvSpPr>
          <p:nvPr/>
        </p:nvSpPr>
        <p:spPr>
          <a:xfrm>
            <a:off x="457200" y="274638"/>
            <a:ext cx="8229600" cy="634082"/>
          </a:xfrm>
          <a:prstGeom prst="rect">
            <a:avLst/>
          </a:prstGeom>
          <a:solidFill>
            <a:srgbClr val="002060"/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600" dirty="0">
                <a:solidFill>
                  <a:schemeClr val="bg1"/>
                </a:solidFill>
              </a:rPr>
              <a:t>Missione 2</a:t>
            </a:r>
          </a:p>
        </p:txBody>
      </p:sp>
      <p:sp>
        <p:nvSpPr>
          <p:cNvPr id="19" name="Ovale 18"/>
          <p:cNvSpPr/>
          <p:nvPr/>
        </p:nvSpPr>
        <p:spPr>
          <a:xfrm>
            <a:off x="7939274" y="5069377"/>
            <a:ext cx="1014760" cy="56703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8059863" y="5231283"/>
            <a:ext cx="7735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</a:rPr>
              <a:t>800 mln</a:t>
            </a:r>
          </a:p>
        </p:txBody>
      </p:sp>
    </p:spTree>
    <p:extLst>
      <p:ext uri="{BB962C8B-B14F-4D97-AF65-F5344CB8AC3E}">
        <p14:creationId xmlns:p14="http://schemas.microsoft.com/office/powerpoint/2010/main" val="3705426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e 1"/>
          <p:cNvSpPr/>
          <p:nvPr/>
        </p:nvSpPr>
        <p:spPr>
          <a:xfrm>
            <a:off x="3635896" y="1048999"/>
            <a:ext cx="2304463" cy="11233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3563991" y="1452155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bg1"/>
                </a:solidFill>
              </a:rPr>
              <a:t>ISTRUZIONE E RICERCA</a:t>
            </a:r>
          </a:p>
        </p:txBody>
      </p:sp>
      <p:sp>
        <p:nvSpPr>
          <p:cNvPr id="4" name="Rettangolo 3"/>
          <p:cNvSpPr/>
          <p:nvPr/>
        </p:nvSpPr>
        <p:spPr>
          <a:xfrm>
            <a:off x="1977693" y="2909702"/>
            <a:ext cx="5810943" cy="11232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2513034" y="2909702"/>
            <a:ext cx="48642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</a:rPr>
              <a:t>Componente </a:t>
            </a:r>
          </a:p>
          <a:p>
            <a:pPr algn="ctr"/>
            <a:r>
              <a:rPr lang="it-IT" sz="1600" dirty="0">
                <a:solidFill>
                  <a:schemeClr val="bg1"/>
                </a:solidFill>
              </a:rPr>
              <a:t>POTENZIAMENTO DELL’OFFERTA DEI SERVIZI DI ISTRUZIONE: DAGLI ASILI NIDO ALLE UNIVERSITÀ</a:t>
            </a:r>
          </a:p>
          <a:p>
            <a:pPr algn="ctr"/>
            <a:r>
              <a:rPr lang="it-IT" sz="1600" b="1" dirty="0">
                <a:solidFill>
                  <a:schemeClr val="bg1"/>
                </a:solidFill>
              </a:rPr>
              <a:t>Linee di intervento</a:t>
            </a:r>
            <a:r>
              <a:rPr lang="it-IT" sz="160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6" name="Rettangolo 5"/>
          <p:cNvSpPr/>
          <p:nvPr/>
        </p:nvSpPr>
        <p:spPr>
          <a:xfrm>
            <a:off x="1221118" y="4759142"/>
            <a:ext cx="2222155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4007959" y="4796596"/>
            <a:ext cx="2169174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6568000" y="4787097"/>
            <a:ext cx="2079765" cy="840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1154094" y="4773887"/>
            <a:ext cx="23562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>
                <a:solidFill>
                  <a:schemeClr val="bg1"/>
                </a:solidFill>
              </a:rPr>
              <a:t>MIGLIORAMENTO QUALITATIVO E AMPLIAMENTO QUANTITATIVO DEI SERVIZI DI ISTRUZIONE E FORMAZIONE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4007959" y="4796597"/>
            <a:ext cx="21691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>
                <a:solidFill>
                  <a:schemeClr val="bg1"/>
                </a:solidFill>
              </a:rPr>
              <a:t>MIGLIORAMENTO DEI PROCESSI DI RECLUTAMENTO E DI FORMAZIONE DEGLI INSEGNANTI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6713791" y="4767376"/>
            <a:ext cx="17025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>
                <a:solidFill>
                  <a:schemeClr val="bg1"/>
                </a:solidFill>
              </a:rPr>
              <a:t>AMPLIAMENTO DELLE COMPETENZE E POTENZIAMENTO DELLE INFRASTRUTTURE</a:t>
            </a:r>
          </a:p>
        </p:txBody>
      </p:sp>
      <p:sp>
        <p:nvSpPr>
          <p:cNvPr id="26" name="Freccia a destra 25"/>
          <p:cNvSpPr/>
          <p:nvPr/>
        </p:nvSpPr>
        <p:spPr>
          <a:xfrm rot="5400000">
            <a:off x="4639116" y="2330165"/>
            <a:ext cx="488096" cy="313960"/>
          </a:xfrm>
          <a:prstGeom prst="rightArrow">
            <a:avLst>
              <a:gd name="adj1" fmla="val 55310"/>
              <a:gd name="adj2" fmla="val 395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Freccia in giù 26"/>
          <p:cNvSpPr/>
          <p:nvPr/>
        </p:nvSpPr>
        <p:spPr>
          <a:xfrm>
            <a:off x="7412864" y="4225825"/>
            <a:ext cx="223579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Freccia in giù 27"/>
          <p:cNvSpPr/>
          <p:nvPr/>
        </p:nvSpPr>
        <p:spPr>
          <a:xfrm>
            <a:off x="5016384" y="4225825"/>
            <a:ext cx="208469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7" name="Titolo 1"/>
          <p:cNvSpPr txBox="1">
            <a:spLocks/>
          </p:cNvSpPr>
          <p:nvPr/>
        </p:nvSpPr>
        <p:spPr>
          <a:xfrm>
            <a:off x="457200" y="274638"/>
            <a:ext cx="8229600" cy="634082"/>
          </a:xfrm>
          <a:prstGeom prst="rect">
            <a:avLst/>
          </a:prstGeom>
          <a:solidFill>
            <a:srgbClr val="002060"/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600" dirty="0">
                <a:solidFill>
                  <a:schemeClr val="bg1"/>
                </a:solidFill>
              </a:rPr>
              <a:t>Missione 4</a:t>
            </a:r>
          </a:p>
        </p:txBody>
      </p:sp>
      <p:sp>
        <p:nvSpPr>
          <p:cNvPr id="38" name="Freccia in giù 37"/>
          <p:cNvSpPr/>
          <p:nvPr/>
        </p:nvSpPr>
        <p:spPr>
          <a:xfrm>
            <a:off x="2332196" y="4204385"/>
            <a:ext cx="208469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4533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844825"/>
            <a:ext cx="8229600" cy="3960440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pPr>
              <a:spcAft>
                <a:spcPts val="600"/>
              </a:spcAft>
              <a:buFontTx/>
              <a:buChar char="-"/>
            </a:pPr>
            <a:r>
              <a:rPr lang="it-IT" sz="2000" dirty="0">
                <a:solidFill>
                  <a:srgbClr val="002060"/>
                </a:solidFill>
              </a:rPr>
              <a:t>Piano per asili nido e scuole materne e servizi di educazione e cura per la prima infanzia – </a:t>
            </a:r>
            <a:r>
              <a:rPr lang="it-IT" sz="2000" dirty="0">
                <a:solidFill>
                  <a:srgbClr val="FF0000"/>
                </a:solidFill>
              </a:rPr>
              <a:t>4,6 </a:t>
            </a:r>
            <a:r>
              <a:rPr lang="it-IT" sz="2000" dirty="0" err="1">
                <a:solidFill>
                  <a:srgbClr val="FF0000"/>
                </a:solidFill>
              </a:rPr>
              <a:t>mlr</a:t>
            </a:r>
            <a:endParaRPr lang="it-IT" sz="2000" dirty="0">
              <a:solidFill>
                <a:srgbClr val="002060"/>
              </a:solidFill>
            </a:endParaRPr>
          </a:p>
          <a:p>
            <a:pPr>
              <a:spcAft>
                <a:spcPts val="600"/>
              </a:spcAft>
              <a:buFontTx/>
              <a:buChar char="-"/>
            </a:pPr>
            <a:r>
              <a:rPr lang="it-IT" sz="2000" dirty="0">
                <a:solidFill>
                  <a:srgbClr val="002060"/>
                </a:solidFill>
              </a:rPr>
              <a:t>Piano di estensione del tempo pieno e mense – </a:t>
            </a:r>
            <a:r>
              <a:rPr lang="it-IT" sz="2000" dirty="0">
                <a:solidFill>
                  <a:srgbClr val="FF0000"/>
                </a:solidFill>
              </a:rPr>
              <a:t>1,00 </a:t>
            </a:r>
            <a:r>
              <a:rPr lang="it-IT" sz="2000" dirty="0" err="1">
                <a:solidFill>
                  <a:srgbClr val="FF0000"/>
                </a:solidFill>
              </a:rPr>
              <a:t>mlr</a:t>
            </a:r>
            <a:endParaRPr lang="it-IT" sz="2000" dirty="0">
              <a:solidFill>
                <a:srgbClr val="002060"/>
              </a:solidFill>
            </a:endParaRPr>
          </a:p>
          <a:p>
            <a:pPr>
              <a:spcAft>
                <a:spcPts val="600"/>
              </a:spcAft>
              <a:buFontTx/>
              <a:buChar char="-"/>
            </a:pPr>
            <a:r>
              <a:rPr lang="it-IT" sz="2000" dirty="0">
                <a:solidFill>
                  <a:srgbClr val="002060"/>
                </a:solidFill>
              </a:rPr>
              <a:t>Potenziamento infrastrutture per lo sport a scuola – </a:t>
            </a:r>
            <a:r>
              <a:rPr lang="it-IT" sz="2000" dirty="0">
                <a:solidFill>
                  <a:srgbClr val="FF0000"/>
                </a:solidFill>
              </a:rPr>
              <a:t>0, 70 </a:t>
            </a:r>
            <a:r>
              <a:rPr lang="it-IT" sz="2000" dirty="0" err="1">
                <a:solidFill>
                  <a:srgbClr val="FF0000"/>
                </a:solidFill>
              </a:rPr>
              <a:t>mlr</a:t>
            </a:r>
            <a:endParaRPr lang="it-IT" sz="2000" dirty="0">
              <a:solidFill>
                <a:srgbClr val="002060"/>
              </a:solidFill>
            </a:endParaRPr>
          </a:p>
          <a:p>
            <a:pPr>
              <a:spcAft>
                <a:spcPts val="600"/>
              </a:spcAft>
              <a:buFontTx/>
              <a:buChar char="-"/>
            </a:pPr>
            <a:r>
              <a:rPr lang="it-IT" sz="2000" dirty="0">
                <a:solidFill>
                  <a:srgbClr val="002060"/>
                </a:solidFill>
              </a:rPr>
              <a:t>Intervento straordinario finalizzato alla riduzione dei divari territoriali nei cicli I e II della scuola secondaria di secondo grado – </a:t>
            </a:r>
            <a:r>
              <a:rPr lang="it-IT" sz="2000" dirty="0">
                <a:solidFill>
                  <a:srgbClr val="FF0000"/>
                </a:solidFill>
              </a:rPr>
              <a:t>1,50 </a:t>
            </a:r>
            <a:r>
              <a:rPr lang="it-IT" sz="2000" dirty="0" err="1">
                <a:solidFill>
                  <a:srgbClr val="FF0000"/>
                </a:solidFill>
              </a:rPr>
              <a:t>mlr</a:t>
            </a:r>
            <a:endParaRPr lang="it-IT" sz="2000" dirty="0">
              <a:solidFill>
                <a:srgbClr val="002060"/>
              </a:solidFill>
            </a:endParaRPr>
          </a:p>
          <a:p>
            <a:pPr>
              <a:spcAft>
                <a:spcPts val="600"/>
              </a:spcAft>
              <a:buFontTx/>
              <a:buChar char="-"/>
            </a:pPr>
            <a:r>
              <a:rPr lang="it-IT" sz="2000" dirty="0">
                <a:solidFill>
                  <a:srgbClr val="002060"/>
                </a:solidFill>
              </a:rPr>
              <a:t>Sviluppo del sistema di formazione professionale terziaria (ITS) – </a:t>
            </a:r>
            <a:r>
              <a:rPr lang="it-IT" sz="2000" dirty="0">
                <a:solidFill>
                  <a:srgbClr val="FF0000"/>
                </a:solidFill>
              </a:rPr>
              <a:t>1,50 </a:t>
            </a:r>
            <a:r>
              <a:rPr lang="it-IT" sz="2000" dirty="0" err="1">
                <a:solidFill>
                  <a:srgbClr val="FF0000"/>
                </a:solidFill>
              </a:rPr>
              <a:t>mlr</a:t>
            </a:r>
            <a:endParaRPr lang="it-IT" sz="2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it-IT" sz="2000" dirty="0">
              <a:solidFill>
                <a:srgbClr val="002060"/>
              </a:solidFill>
            </a:endParaRP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456777" y="386491"/>
            <a:ext cx="8229600" cy="1138138"/>
          </a:xfrm>
          <a:prstGeom prst="rect">
            <a:avLst/>
          </a:prstGeom>
          <a:solidFill>
            <a:srgbClr val="002060"/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dirty="0">
                <a:solidFill>
                  <a:schemeClr val="bg1"/>
                </a:solidFill>
              </a:rPr>
              <a:t>Linea di intervento</a:t>
            </a:r>
          </a:p>
          <a:p>
            <a:r>
              <a:rPr lang="it-IT" sz="2000" b="1" dirty="0">
                <a:solidFill>
                  <a:schemeClr val="bg1"/>
                </a:solidFill>
              </a:rPr>
              <a:t>Miglioramento qualitativo e ampliamento quantitativo dei servizi di istruzione e formazione</a:t>
            </a:r>
          </a:p>
        </p:txBody>
      </p:sp>
      <p:sp>
        <p:nvSpPr>
          <p:cNvPr id="5" name="Ovale 4"/>
          <p:cNvSpPr/>
          <p:nvPr/>
        </p:nvSpPr>
        <p:spPr>
          <a:xfrm>
            <a:off x="5004048" y="4653136"/>
            <a:ext cx="3682329" cy="21690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i="1" dirty="0"/>
              <a:t>Riforme collegate</a:t>
            </a:r>
            <a:r>
              <a:rPr lang="it-IT" sz="1600" dirty="0"/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dirty="0"/>
              <a:t>Riforma degli istituti tecnici e professionali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dirty="0"/>
              <a:t>Riforma del sistema ITS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 dirty="0"/>
              <a:t>Riforma dell’organizzazione del sistema scolastico</a:t>
            </a:r>
          </a:p>
        </p:txBody>
      </p:sp>
    </p:spTree>
    <p:extLst>
      <p:ext uri="{BB962C8B-B14F-4D97-AF65-F5344CB8AC3E}">
        <p14:creationId xmlns:p14="http://schemas.microsoft.com/office/powerpoint/2010/main" val="3773136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844825"/>
            <a:ext cx="8229600" cy="3168351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pPr>
              <a:spcAft>
                <a:spcPts val="600"/>
              </a:spcAft>
              <a:buFontTx/>
              <a:buChar char="-"/>
            </a:pPr>
            <a:r>
              <a:rPr lang="it-IT" sz="2000" dirty="0">
                <a:solidFill>
                  <a:srgbClr val="002060"/>
                </a:solidFill>
              </a:rPr>
              <a:t>Didattica digitale integrata e formazione continua sulla transizione digitale del personale scolastico – </a:t>
            </a:r>
            <a:r>
              <a:rPr lang="it-IT" sz="2000" dirty="0">
                <a:solidFill>
                  <a:srgbClr val="FF0000"/>
                </a:solidFill>
              </a:rPr>
              <a:t>0,80 </a:t>
            </a:r>
            <a:r>
              <a:rPr lang="it-IT" sz="2000" dirty="0" err="1">
                <a:solidFill>
                  <a:srgbClr val="FF0000"/>
                </a:solidFill>
              </a:rPr>
              <a:t>mlr</a:t>
            </a:r>
            <a:endParaRPr lang="it-IT" sz="2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it-IT" sz="2000" dirty="0">
              <a:solidFill>
                <a:srgbClr val="002060"/>
              </a:solidFill>
            </a:endParaRP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456777" y="386491"/>
            <a:ext cx="8229600" cy="1138138"/>
          </a:xfrm>
          <a:prstGeom prst="rect">
            <a:avLst/>
          </a:prstGeom>
          <a:solidFill>
            <a:srgbClr val="002060"/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dirty="0">
                <a:solidFill>
                  <a:schemeClr val="bg1"/>
                </a:solidFill>
              </a:rPr>
              <a:t>Linea di intervento</a:t>
            </a:r>
          </a:p>
          <a:p>
            <a:endParaRPr lang="it-IT" sz="1800" dirty="0">
              <a:solidFill>
                <a:schemeClr val="bg1"/>
              </a:solidFill>
            </a:endParaRPr>
          </a:p>
          <a:p>
            <a:r>
              <a:rPr lang="it-IT" sz="2000" b="1" dirty="0">
                <a:solidFill>
                  <a:schemeClr val="bg1"/>
                </a:solidFill>
              </a:rPr>
              <a:t>Miglioramento dei processi di reclutamento e di formazione degli insegnanti</a:t>
            </a:r>
          </a:p>
        </p:txBody>
      </p:sp>
      <p:sp>
        <p:nvSpPr>
          <p:cNvPr id="5" name="Ovale 4"/>
          <p:cNvSpPr/>
          <p:nvPr/>
        </p:nvSpPr>
        <p:spPr>
          <a:xfrm>
            <a:off x="4067944" y="3212976"/>
            <a:ext cx="4618433" cy="29523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i="1" dirty="0"/>
              <a:t>Riforme collegate</a:t>
            </a:r>
            <a:r>
              <a:rPr lang="it-IT" sz="1600" dirty="0"/>
              <a:t>:</a:t>
            </a:r>
          </a:p>
          <a:p>
            <a:pPr algn="ctr"/>
            <a:endParaRPr lang="it-IT" sz="1600" dirty="0"/>
          </a:p>
          <a:p>
            <a:pPr marL="180975" indent="-180975" algn="just">
              <a:buFont typeface="Arial" panose="020B0604020202020204" pitchFamily="34" charset="0"/>
              <a:buChar char="•"/>
            </a:pPr>
            <a:r>
              <a:rPr lang="it-IT" dirty="0"/>
              <a:t>Riforma del reclutamento del personale docente</a:t>
            </a:r>
          </a:p>
          <a:p>
            <a:pPr marL="180975" indent="-180975" algn="just">
              <a:buFont typeface="Arial" panose="020B0604020202020204" pitchFamily="34" charset="0"/>
              <a:buChar char="•"/>
            </a:pPr>
            <a:r>
              <a:rPr lang="it-IT" dirty="0"/>
              <a:t>Scuola di Alta Formazione e formazione obbligatoria per dirigenti scolastici, docenti e personale tecnico-amministrativo – </a:t>
            </a:r>
            <a:r>
              <a:rPr lang="it-IT" dirty="0">
                <a:solidFill>
                  <a:srgbClr val="FF0000"/>
                </a:solidFill>
              </a:rPr>
              <a:t>0,03 </a:t>
            </a:r>
            <a:r>
              <a:rPr lang="it-IT" dirty="0" err="1">
                <a:solidFill>
                  <a:srgbClr val="FF0000"/>
                </a:solidFill>
              </a:rPr>
              <a:t>mlr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69071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844825"/>
            <a:ext cx="8229600" cy="3168351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pPr>
              <a:spcAft>
                <a:spcPts val="600"/>
              </a:spcAft>
              <a:buFontTx/>
              <a:buChar char="-"/>
            </a:pPr>
            <a:r>
              <a:rPr lang="it-IT" sz="2000" dirty="0">
                <a:solidFill>
                  <a:srgbClr val="002060"/>
                </a:solidFill>
              </a:rPr>
              <a:t>Nuove competenze e nuovi linguaggi – </a:t>
            </a:r>
            <a:r>
              <a:rPr lang="it-IT" sz="2000" dirty="0">
                <a:solidFill>
                  <a:srgbClr val="FF0000"/>
                </a:solidFill>
              </a:rPr>
              <a:t>1,10 </a:t>
            </a:r>
            <a:r>
              <a:rPr lang="it-IT" sz="2000" dirty="0" err="1">
                <a:solidFill>
                  <a:srgbClr val="FF0000"/>
                </a:solidFill>
              </a:rPr>
              <a:t>mlr</a:t>
            </a:r>
            <a:endParaRPr lang="it-IT" sz="2000" dirty="0">
              <a:solidFill>
                <a:srgbClr val="FF0000"/>
              </a:solidFill>
            </a:endParaRPr>
          </a:p>
          <a:p>
            <a:pPr algn="just">
              <a:spcAft>
                <a:spcPts val="600"/>
              </a:spcAft>
              <a:buFontTx/>
              <a:buChar char="-"/>
            </a:pPr>
            <a:r>
              <a:rPr lang="it-IT" sz="2000" dirty="0">
                <a:solidFill>
                  <a:srgbClr val="002060"/>
                </a:solidFill>
              </a:rPr>
              <a:t>Scuola 4.0: scuole innovative, cablaggio, nuove aule didattiche e laboratori – </a:t>
            </a:r>
            <a:r>
              <a:rPr lang="it-IT" sz="2000" dirty="0">
                <a:solidFill>
                  <a:srgbClr val="FF0000"/>
                </a:solidFill>
              </a:rPr>
              <a:t>2, 10 </a:t>
            </a:r>
            <a:r>
              <a:rPr lang="it-IT" sz="2000" dirty="0" err="1">
                <a:solidFill>
                  <a:srgbClr val="FF0000"/>
                </a:solidFill>
              </a:rPr>
              <a:t>mlr</a:t>
            </a:r>
            <a:r>
              <a:rPr lang="it-IT" sz="2000" dirty="0">
                <a:solidFill>
                  <a:srgbClr val="002060"/>
                </a:solidFill>
              </a:rPr>
              <a:t> 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it-IT" sz="2000" dirty="0">
                <a:solidFill>
                  <a:srgbClr val="002060"/>
                </a:solidFill>
              </a:rPr>
              <a:t>Piano di messa in sicurezza e riqualificazione dell’edilizia scolastica – </a:t>
            </a:r>
            <a:r>
              <a:rPr lang="it-IT" sz="2000" dirty="0">
                <a:solidFill>
                  <a:srgbClr val="FF0000"/>
                </a:solidFill>
              </a:rPr>
              <a:t>3,90 </a:t>
            </a:r>
            <a:r>
              <a:rPr lang="it-IT" sz="2000" dirty="0" err="1">
                <a:solidFill>
                  <a:srgbClr val="FF0000"/>
                </a:solidFill>
              </a:rPr>
              <a:t>mlr</a:t>
            </a:r>
            <a:endParaRPr lang="it-IT" sz="2000" dirty="0">
              <a:solidFill>
                <a:srgbClr val="002060"/>
              </a:solidFill>
            </a:endParaRP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456777" y="386491"/>
            <a:ext cx="8229600" cy="1138138"/>
          </a:xfrm>
          <a:prstGeom prst="rect">
            <a:avLst/>
          </a:prstGeom>
          <a:solidFill>
            <a:srgbClr val="002060"/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dirty="0">
                <a:solidFill>
                  <a:schemeClr val="bg1"/>
                </a:solidFill>
              </a:rPr>
              <a:t>Linea di intervento</a:t>
            </a:r>
          </a:p>
          <a:p>
            <a:endParaRPr lang="it-IT" sz="1800" dirty="0">
              <a:solidFill>
                <a:schemeClr val="bg1"/>
              </a:solidFill>
            </a:endParaRPr>
          </a:p>
          <a:p>
            <a:r>
              <a:rPr lang="it-IT" sz="2000" b="1" dirty="0">
                <a:solidFill>
                  <a:schemeClr val="bg1"/>
                </a:solidFill>
              </a:rPr>
              <a:t>Ampliamento delle competenze e potenziamento delle infrastrutture</a:t>
            </a:r>
          </a:p>
        </p:txBody>
      </p:sp>
      <p:sp>
        <p:nvSpPr>
          <p:cNvPr id="5" name="Ovale 4"/>
          <p:cNvSpPr/>
          <p:nvPr/>
        </p:nvSpPr>
        <p:spPr>
          <a:xfrm>
            <a:off x="4644009" y="3573016"/>
            <a:ext cx="3600400" cy="2088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i="1" dirty="0"/>
              <a:t>Riforme collegate</a:t>
            </a:r>
            <a:r>
              <a:rPr lang="it-IT" sz="1600" dirty="0"/>
              <a:t>:</a:t>
            </a:r>
          </a:p>
          <a:p>
            <a:pPr algn="ctr"/>
            <a:endParaRPr lang="it-IT" dirty="0"/>
          </a:p>
          <a:p>
            <a:pPr marL="180975" indent="-180975" algn="just">
              <a:buFont typeface="Arial" panose="020B0604020202020204" pitchFamily="34" charset="0"/>
              <a:buChar char="•"/>
            </a:pPr>
            <a:r>
              <a:rPr lang="it-IT" dirty="0"/>
              <a:t>Riforma del sistema informativo dell’Istruzione</a:t>
            </a:r>
          </a:p>
        </p:txBody>
      </p:sp>
    </p:spTree>
    <p:extLst>
      <p:ext uri="{BB962C8B-B14F-4D97-AF65-F5344CB8AC3E}">
        <p14:creationId xmlns:p14="http://schemas.microsoft.com/office/powerpoint/2010/main" val="10980694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371</Words>
  <Application>Microsoft Office PowerPoint</Application>
  <PresentationFormat>Presentazione su schermo (4:3)</PresentationFormat>
  <Paragraphs>64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Arial</vt:lpstr>
      <vt:lpstr>Calibri</vt:lpstr>
      <vt:lpstr>English111 Adagi?(</vt:lpstr>
      <vt:lpstr>English111 Adagio BT</vt:lpstr>
      <vt:lpstr>Tema di Office</vt:lpstr>
      <vt:lpstr>  Piano Nazionale di Rilancio e Resilienza </vt:lpstr>
      <vt:lpstr>PNRR:  le missioni del MI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MINISTERO DELL’ISTRUZIONE PNRR</dc:title>
  <dc:creator>BIANCHI PATRIZIO</dc:creator>
  <cp:lastModifiedBy>Dalla Costa Francesca</cp:lastModifiedBy>
  <cp:revision>28</cp:revision>
  <cp:lastPrinted>2021-04-15T08:12:53Z</cp:lastPrinted>
  <dcterms:created xsi:type="dcterms:W3CDTF">2021-03-14T08:04:15Z</dcterms:created>
  <dcterms:modified xsi:type="dcterms:W3CDTF">2021-04-15T14:12:09Z</dcterms:modified>
</cp:coreProperties>
</file>