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8" r:id="rId2"/>
    <p:sldId id="263" r:id="rId3"/>
    <p:sldId id="259" r:id="rId4"/>
    <p:sldId id="260" r:id="rId5"/>
    <p:sldId id="261" r:id="rId6"/>
  </p:sldIdLst>
  <p:sldSz cx="9144000" cy="5143500" type="screen16x9"/>
  <p:notesSz cx="6797675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50" userDrawn="1">
          <p15:clr>
            <a:srgbClr val="A4A3A4"/>
          </p15:clr>
        </p15:guide>
        <p15:guide id="2" pos="2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3883" autoAdjust="0"/>
  </p:normalViewPr>
  <p:slideViewPr>
    <p:cSldViewPr snapToGrid="0">
      <p:cViewPr varScale="1">
        <p:scale>
          <a:sx n="90" d="100"/>
          <a:sy n="90" d="100"/>
        </p:scale>
        <p:origin x="656" y="52"/>
      </p:cViewPr>
      <p:guideLst>
        <p:guide orient="horz" pos="350"/>
        <p:guide pos="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24ca68517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24ca68517_2_7:notes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24ca68517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24ca68517_2_7:notes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8630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24ca68517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24ca68517_2_12:notes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24ca68517_2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24ca68517_2_17:notes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d24ca68517_2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d24ca68517_2_23:notes"/>
          <p:cNvSpPr txBox="1">
            <a:spLocks noGrp="1"/>
          </p:cNvSpPr>
          <p:nvPr>
            <p:ph type="body" idx="1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AC18A12B-976F-411D-8AEF-007B340ED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7" name="Google Shape;67;p15"/>
          <p:cNvSpPr txBox="1"/>
          <p:nvPr/>
        </p:nvSpPr>
        <p:spPr>
          <a:xfrm>
            <a:off x="197644" y="675547"/>
            <a:ext cx="8748712" cy="3524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2200" b="1">
                <a:solidFill>
                  <a:srgbClr val="1C4587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pPr algn="ctr"/>
            <a:br>
              <a:rPr lang="it-IT" sz="4000" dirty="0">
                <a:sym typeface="Times New Roman"/>
              </a:rPr>
            </a:br>
            <a:r>
              <a:rPr lang="it-IT" sz="4000" dirty="0">
                <a:sym typeface="Times New Roman"/>
              </a:rPr>
              <a:t>Missione Sud</a:t>
            </a:r>
          </a:p>
          <a:p>
            <a:br>
              <a:rPr lang="it-IT" sz="2500" b="0" dirty="0">
                <a:sym typeface="Times New Roman"/>
              </a:rPr>
            </a:br>
            <a:endParaRPr lang="it-IT" sz="1200" b="0" dirty="0">
              <a:sym typeface="Times New Roman"/>
            </a:endParaRPr>
          </a:p>
          <a:p>
            <a:pPr algn="ctr"/>
            <a:r>
              <a:rPr lang="it-IT" sz="2500" b="0" dirty="0">
                <a:sym typeface="Times New Roman"/>
              </a:rPr>
              <a:t>La ripartenza e la crescita del Sud sono la ragione stessa dell’esistenza del PNRR: l’Italia gode di una quota così rilevante delle risorse europee proprio per colmare i divari sociali, </a:t>
            </a:r>
            <a:br>
              <a:rPr lang="it-IT" sz="2500" b="0" dirty="0">
                <a:sym typeface="Times New Roman"/>
              </a:rPr>
            </a:br>
            <a:r>
              <a:rPr lang="it-IT" sz="2500" b="0" dirty="0">
                <a:sym typeface="Times New Roman"/>
              </a:rPr>
              <a:t>economici e ambientali concentrati nel Mezzogiorno.</a:t>
            </a:r>
            <a:endParaRPr sz="2100" b="0" dirty="0"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AC18A12B-976F-411D-8AEF-007B340ED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7" name="Google Shape;67;p15"/>
          <p:cNvSpPr txBox="1"/>
          <p:nvPr/>
        </p:nvSpPr>
        <p:spPr>
          <a:xfrm>
            <a:off x="318665" y="375878"/>
            <a:ext cx="8907780" cy="4601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2200" b="1">
                <a:solidFill>
                  <a:srgbClr val="1C4587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it-IT" sz="2500" dirty="0">
                <a:sym typeface="Times New Roman"/>
              </a:rPr>
              <a:t>Il percorso da costruire</a:t>
            </a:r>
            <a:br>
              <a:rPr lang="it-IT" sz="2500" dirty="0">
                <a:sym typeface="Times New Roman"/>
              </a:rPr>
            </a:br>
            <a:endParaRPr lang="it" sz="1200" dirty="0">
              <a:sym typeface="Times New Roman"/>
            </a:endParaRPr>
          </a:p>
          <a:p>
            <a:br>
              <a:rPr lang="it" sz="1200" dirty="0">
                <a:sym typeface="Times New Roman"/>
              </a:rPr>
            </a:br>
            <a:r>
              <a:rPr lang="it" dirty="0">
                <a:sym typeface="Times New Roman"/>
              </a:rPr>
              <a:t>La </a:t>
            </a:r>
            <a:r>
              <a:rPr lang="it-IT" dirty="0">
                <a:sym typeface="Times New Roman"/>
              </a:rPr>
              <a:t>Quota Sud </a:t>
            </a:r>
            <a:r>
              <a:rPr lang="it" dirty="0">
                <a:sym typeface="Times New Roman"/>
              </a:rPr>
              <a:t>del Pnrr al momento risente della scarsa capacità di assorbimento al Sud di alcune misure nazionali</a:t>
            </a:r>
            <a:r>
              <a:rPr lang="it" b="0" dirty="0">
                <a:sym typeface="Times New Roman"/>
              </a:rPr>
              <a:t>. Esempi:</a:t>
            </a:r>
            <a:endParaRPr b="0" dirty="0">
              <a:sym typeface="Times New Roman"/>
            </a:endParaRPr>
          </a:p>
          <a:p>
            <a:endParaRPr sz="1200" b="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Superbonus 110%</a:t>
            </a:r>
            <a:endParaRPr sz="2100" b="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Piano asili nido</a:t>
            </a:r>
            <a:endParaRPr sz="2100" b="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Piano per la digitalizzazione del sistema produttivo</a:t>
            </a:r>
            <a:endParaRPr sz="2100" b="0" dirty="0">
              <a:sym typeface="Times New Roman"/>
            </a:endParaRPr>
          </a:p>
          <a:p>
            <a:endParaRPr sz="1200" b="0" dirty="0">
              <a:sym typeface="Times New Roman"/>
            </a:endParaRPr>
          </a:p>
          <a:p>
            <a:r>
              <a:rPr lang="it-IT" dirty="0">
                <a:sym typeface="Times New Roman"/>
              </a:rPr>
              <a:t>È </a:t>
            </a:r>
            <a:r>
              <a:rPr lang="it" dirty="0">
                <a:sym typeface="Times New Roman"/>
              </a:rPr>
              <a:t>necessario intervenire attraverso:</a:t>
            </a:r>
            <a:br>
              <a:rPr lang="it" dirty="0">
                <a:sym typeface="Times New Roman"/>
              </a:rPr>
            </a:br>
            <a:endParaRPr sz="120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Vincoli di destinazione territoriale delle risorse</a:t>
            </a:r>
            <a:endParaRPr sz="2100" b="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Rimozione degli ostacoli normativi e amministrativi</a:t>
            </a:r>
            <a:endParaRPr sz="2100" b="0" dirty="0">
              <a:sym typeface="Times New Roman"/>
            </a:endParaRPr>
          </a:p>
          <a:p>
            <a:r>
              <a:rPr lang="it" sz="2100" b="0" dirty="0">
                <a:sym typeface="Times New Roman"/>
              </a:rPr>
              <a:t>- Incentivi all’aggregazione delle imprese</a:t>
            </a:r>
            <a:endParaRPr sz="2100" b="0" dirty="0"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7110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CCDC3564-D47A-4B4E-A72A-6EB6499976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3" name="Google Shape;73;p16"/>
          <p:cNvSpPr txBox="1"/>
          <p:nvPr/>
        </p:nvSpPr>
        <p:spPr>
          <a:xfrm>
            <a:off x="316918" y="390743"/>
            <a:ext cx="8884920" cy="4385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None/>
              <a:defRPr sz="2200">
                <a:solidFill>
                  <a:srgbClr val="1C4587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it-IT" sz="2500" b="1" dirty="0">
                <a:sym typeface="Times New Roman"/>
              </a:rPr>
              <a:t>Quota Sud del PNRR</a:t>
            </a:r>
          </a:p>
          <a:p>
            <a:pPr algn="ctr"/>
            <a:endParaRPr lang="it-IT" sz="2800" b="1" dirty="0">
              <a:sym typeface="Times New Roman"/>
            </a:endParaRPr>
          </a:p>
          <a:p>
            <a:pPr algn="ctr"/>
            <a:r>
              <a:rPr lang="it-IT" sz="3600" b="1" dirty="0">
                <a:sym typeface="Times New Roman"/>
              </a:rPr>
              <a:t>40%</a:t>
            </a:r>
            <a:r>
              <a:rPr lang="it-IT" sz="3200" b="1" dirty="0">
                <a:sym typeface="Times New Roman"/>
              </a:rPr>
              <a:t>*</a:t>
            </a:r>
            <a:r>
              <a:rPr lang="it-IT" sz="3600" b="1" dirty="0">
                <a:sym typeface="Times New Roman"/>
              </a:rPr>
              <a:t> </a:t>
            </a:r>
          </a:p>
          <a:p>
            <a:pPr algn="ctr"/>
            <a:r>
              <a:rPr lang="it-IT" sz="1800" i="1" dirty="0">
                <a:sym typeface="Times New Roman"/>
              </a:rPr>
              <a:t>*intervallo stimato 39,3% – 40,7%</a:t>
            </a:r>
            <a:endParaRPr sz="1800" i="1" dirty="0">
              <a:sym typeface="Times New Roman"/>
            </a:endParaRPr>
          </a:p>
          <a:p>
            <a:endParaRPr sz="2800" dirty="0">
              <a:sym typeface="Times New Roman"/>
            </a:endParaRPr>
          </a:p>
          <a:p>
            <a:r>
              <a:rPr lang="it" dirty="0">
                <a:sym typeface="Times New Roman"/>
              </a:rPr>
              <a:t>- Il valore è ampiamente superiore alla quota di popolazione residente (34%)</a:t>
            </a:r>
            <a:br>
              <a:rPr lang="it" dirty="0">
                <a:sym typeface="Times New Roman"/>
              </a:rPr>
            </a:br>
            <a:endParaRPr dirty="0">
              <a:sym typeface="Times New Roman"/>
            </a:endParaRPr>
          </a:p>
          <a:p>
            <a:r>
              <a:rPr lang="it" dirty="0">
                <a:sym typeface="Times New Roman"/>
              </a:rPr>
              <a:t>- L’obiettivo Coesione ha una solida base</a:t>
            </a:r>
            <a:br>
              <a:rPr lang="it" dirty="0">
                <a:sym typeface="Times New Roman"/>
              </a:rPr>
            </a:br>
            <a:endParaRPr dirty="0">
              <a:sym typeface="Times New Roman"/>
            </a:endParaRPr>
          </a:p>
          <a:p>
            <a:r>
              <a:rPr lang="it" dirty="0">
                <a:sym typeface="Times New Roman"/>
              </a:rPr>
              <a:t>- La percentuale è largamente suscettibile a incrementi </a:t>
            </a:r>
            <a:br>
              <a:rPr lang="it" dirty="0">
                <a:sym typeface="Times New Roman"/>
              </a:rPr>
            </a:br>
            <a:r>
              <a:rPr lang="it" dirty="0">
                <a:sym typeface="Times New Roman"/>
              </a:rPr>
              <a:t>in rapporto all’efficienza progettuale e amministrativa</a:t>
            </a:r>
            <a:endParaRPr dirty="0"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CBDB494-6E65-4E5F-A5F3-26A3A12BD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9" name="Google Shape;79;p17"/>
          <p:cNvSpPr txBox="1"/>
          <p:nvPr/>
        </p:nvSpPr>
        <p:spPr>
          <a:xfrm>
            <a:off x="310785" y="375639"/>
            <a:ext cx="9144000" cy="1184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5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quota Sud nelle 6 missioni del PNRR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it" sz="1200" i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it" sz="8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Percentuale </a:t>
            </a:r>
            <a:r>
              <a:rPr lang="it-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destinata</a:t>
            </a:r>
            <a:r>
              <a:rPr lang="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 Sud del totale delle risorse territorializzate (</a:t>
            </a:r>
            <a:r>
              <a:rPr lang="it-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stima 15 aprile)</a:t>
            </a:r>
            <a:endParaRPr sz="2000" i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310785" y="1721288"/>
            <a:ext cx="7808400" cy="2862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Digitalizzazione, innovazione, competitività e cultura -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36,1%*</a:t>
            </a: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Rivoluzione verde e transizione ecologica - 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34,0%</a:t>
            </a: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Infrastrutture per la mobilità sostenibile - 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53,2%</a:t>
            </a: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Istruzione e ricerca - 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45,7% </a:t>
            </a: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5 - 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Inclusione e Coesione - 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39,4%</a:t>
            </a: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 </a:t>
            </a:r>
            <a:r>
              <a:rPr lang="it" sz="2200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Salute – </a:t>
            </a:r>
            <a: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34,0%*</a:t>
            </a:r>
            <a:br>
              <a:rPr lang="it" sz="2200" b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200" b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  <a:r>
              <a:rPr lang="it-IT" sz="2000" i="1" dirty="0">
                <a:solidFill>
                  <a:srgbClr val="1C458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Quote in via di definizione</a:t>
            </a:r>
            <a:endParaRPr sz="2000" i="1" dirty="0">
              <a:solidFill>
                <a:srgbClr val="1C458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3DFABB1-1B50-4C72-B599-BC978559A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6" name="Google Shape;86;p18"/>
          <p:cNvSpPr txBox="1"/>
          <p:nvPr/>
        </p:nvSpPr>
        <p:spPr>
          <a:xfrm>
            <a:off x="322033" y="376947"/>
            <a:ext cx="8499934" cy="4339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2200" b="1">
                <a:solidFill>
                  <a:srgbClr val="1C4587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pPr algn="l"/>
            <a:r>
              <a:rPr lang="it" sz="2500" dirty="0">
                <a:sym typeface="Times New Roman"/>
              </a:rPr>
              <a:t>Il 2021 anno cruciale per programmare </a:t>
            </a:r>
          </a:p>
          <a:p>
            <a:pPr algn="l"/>
            <a:r>
              <a:rPr lang="it" sz="2500" dirty="0">
                <a:sym typeface="Times New Roman"/>
              </a:rPr>
              <a:t>un nuovo Sud e una nuova Italia</a:t>
            </a:r>
            <a:endParaRPr sz="2500" dirty="0">
              <a:sym typeface="Times New Roman"/>
            </a:endParaRPr>
          </a:p>
          <a:p>
            <a:pPr algn="l"/>
            <a:endParaRPr lang="it-IT" b="0" dirty="0">
              <a:sym typeface="Times New Roman"/>
            </a:endParaRPr>
          </a:p>
          <a:p>
            <a:pPr algn="l"/>
            <a:endParaRPr sz="1800" b="0" dirty="0">
              <a:sym typeface="Times New Roman"/>
            </a:endParaRPr>
          </a:p>
          <a:p>
            <a:pPr algn="l"/>
            <a:r>
              <a:rPr lang="it" b="0" dirty="0">
                <a:sym typeface="Times New Roman"/>
              </a:rPr>
              <a:t>- Piano Nazionale di Ripresa e Resilienza 2021-2026</a:t>
            </a:r>
            <a:br>
              <a:rPr lang="it" b="0" dirty="0">
                <a:sym typeface="Times New Roman"/>
              </a:rPr>
            </a:br>
            <a:endParaRPr b="0" dirty="0">
              <a:sym typeface="Times New Roman"/>
            </a:endParaRPr>
          </a:p>
          <a:p>
            <a:pPr algn="l"/>
            <a:r>
              <a:rPr lang="it" b="0" dirty="0">
                <a:sym typeface="Times New Roman"/>
              </a:rPr>
              <a:t>- Programma ReactEU 2021-2023</a:t>
            </a:r>
            <a:br>
              <a:rPr lang="it" b="0" dirty="0">
                <a:sym typeface="Times New Roman"/>
              </a:rPr>
            </a:br>
            <a:endParaRPr b="0" dirty="0">
              <a:sym typeface="Times New Roman"/>
            </a:endParaRPr>
          </a:p>
          <a:p>
            <a:pPr algn="l"/>
            <a:r>
              <a:rPr lang="it" b="0" dirty="0">
                <a:sym typeface="Times New Roman"/>
              </a:rPr>
              <a:t>- </a:t>
            </a:r>
            <a:r>
              <a:rPr lang="it-IT" b="0" dirty="0">
                <a:sym typeface="Times New Roman"/>
              </a:rPr>
              <a:t>N</a:t>
            </a:r>
            <a:r>
              <a:rPr lang="it" b="0" dirty="0">
                <a:sym typeface="Times New Roman"/>
              </a:rPr>
              <a:t>uovo ciclo Fondi strutturali europei 2021-2027 (da rendicontare entro 2030)</a:t>
            </a:r>
            <a:br>
              <a:rPr lang="it" b="0" dirty="0">
                <a:sym typeface="Times New Roman"/>
              </a:rPr>
            </a:br>
            <a:endParaRPr b="0" dirty="0">
              <a:sym typeface="Times New Roman"/>
            </a:endParaRPr>
          </a:p>
          <a:p>
            <a:pPr algn="l"/>
            <a:r>
              <a:rPr lang="it" b="0" dirty="0">
                <a:sym typeface="Times New Roman"/>
              </a:rPr>
              <a:t>- Nuovo ciclo Fondo di sviluppo e coesione 2021-2027</a:t>
            </a:r>
            <a:endParaRPr b="0" dirty="0"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300</Words>
  <Application>Microsoft Office PowerPoint</Application>
  <PresentationFormat>Presentazione su schermo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Simple Light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Dalla Costa Francesca</dc:creator>
  <cp:lastModifiedBy>Dalla Costa Francesca</cp:lastModifiedBy>
  <cp:revision>11</cp:revision>
  <cp:lastPrinted>2021-04-15T09:30:22Z</cp:lastPrinted>
  <dcterms:modified xsi:type="dcterms:W3CDTF">2021-04-15T14:14:44Z</dcterms:modified>
</cp:coreProperties>
</file>