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17"/>
  </p:notesMasterIdLst>
  <p:sldIdLst>
    <p:sldId id="256" r:id="rId5"/>
    <p:sldId id="290" r:id="rId6"/>
    <p:sldId id="294" r:id="rId7"/>
    <p:sldId id="295" r:id="rId8"/>
    <p:sldId id="297" r:id="rId9"/>
    <p:sldId id="269" r:id="rId10"/>
    <p:sldId id="300" r:id="rId11"/>
    <p:sldId id="261" r:id="rId12"/>
    <p:sldId id="298" r:id="rId13"/>
    <p:sldId id="299" r:id="rId14"/>
    <p:sldId id="296" r:id="rId15"/>
    <p:sldId id="293" r:id="rId16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angeli Giuliano" initials="C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15D268-77E3-4616-AEF7-837C6D911454}" v="243" dt="2021-04-15T11:46:49.4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5D26F-2AAB-4B45-B818-C5A5ED0BA7EF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B220F-8035-4AA3-9A9D-17AA7BB86A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1637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CE258-83B5-4DB4-9BEA-E624007A872B}" type="datetime1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55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154E-3582-42DD-8A93-3BA6E07ADB33}" type="datetime1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229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016A-8EB3-4F90-B2CB-159E0AF91A0E}" type="datetime1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74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FB59-9E33-4FCB-9555-CC1DF1762F1F}" type="datetime1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38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C6A16-848E-4C69-8F11-751AD22F2978}" type="datetime1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534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9E63D-CBFC-484E-A39E-4CF964B7F5A0}" type="datetime1">
              <a:rPr lang="it-IT" smtClean="0"/>
              <a:t>15/04/2021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488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6C3C-1F21-45D0-B2CF-26802A9C44E1}" type="datetime1">
              <a:rPr lang="it-IT" smtClean="0"/>
              <a:t>15/04/2021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54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1AA-EC19-4ECF-94AC-0E27EA1637B5}" type="datetime1">
              <a:rPr lang="it-IT" smtClean="0"/>
              <a:t>15/04/2021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669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C0860-093D-434E-A6C2-7104C70693E1}" type="datetime1">
              <a:rPr lang="it-IT" smtClean="0"/>
              <a:t>15/04/2021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111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C930-0186-42CB-8903-CAA022BA5E47}" type="datetime1">
              <a:rPr lang="it-IT" smtClean="0"/>
              <a:t>15/04/2021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14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0C6B-F702-4FF0-956A-4BB1643A1C1E}" type="datetime1">
              <a:rPr lang="it-IT" smtClean="0"/>
              <a:t>15/04/2021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463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60D2E-146B-4DCF-880D-555A4EB5729D}" type="datetime1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7EFD-2FF7-4BA1-B68E-5FDD295A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381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8" name="Connettore 1 7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nettore 1 8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nettore 1 9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1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CasellaDiTesto 27"/>
            <p:cNvSpPr txBox="1">
              <a:spLocks noChangeArrowheads="1"/>
            </p:cNvSpPr>
            <p:nvPr/>
          </p:nvSpPr>
          <p:spPr bwMode="auto">
            <a:xfrm>
              <a:off x="610395" y="115888"/>
              <a:ext cx="7921625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4" tIns="45717" rIns="91434" bIns="45717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solidFill>
                    <a:schemeClr val="bg1"/>
                  </a:solidFill>
                  <a:latin typeface="Arial" charset="0"/>
                  <a:cs typeface="Arial" charset="0"/>
                </a:rPr>
                <a:t>Ministero delle Infrastrutture e della Mobilità Sostenibili</a:t>
              </a:r>
            </a:p>
          </p:txBody>
        </p:sp>
      </p:grpSp>
      <p:sp>
        <p:nvSpPr>
          <p:cNvPr id="15" name="Rettangolo 14"/>
          <p:cNvSpPr/>
          <p:nvPr/>
        </p:nvSpPr>
        <p:spPr>
          <a:xfrm>
            <a:off x="0" y="1843950"/>
            <a:ext cx="9144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PNRR</a:t>
            </a:r>
          </a:p>
          <a:p>
            <a:pPr algn="ctr"/>
            <a:r>
              <a:rPr lang="it-IT" sz="28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INFRASTRUTTURE E MOBILITÀ SOSTENIBILI</a:t>
            </a:r>
          </a:p>
          <a:p>
            <a:pPr algn="ctr"/>
            <a:endParaRPr lang="it-IT" sz="2800" b="1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it-IT" sz="2400">
              <a:latin typeface="Arial" charset="0"/>
              <a:ea typeface="Arial" charset="0"/>
              <a:cs typeface="Arial" charset="0"/>
            </a:endParaRPr>
          </a:p>
          <a:p>
            <a:endParaRPr lang="it-IT" sz="240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it-IT" sz="3200" cap="small">
                <a:latin typeface="Arial" charset="0"/>
                <a:ea typeface="Arial" charset="0"/>
                <a:cs typeface="Arial" charset="0"/>
              </a:rPr>
              <a:t>Linee Strategiche e </a:t>
            </a:r>
          </a:p>
          <a:p>
            <a:pPr algn="ctr"/>
            <a:r>
              <a:rPr lang="it-IT" sz="3200" cap="small">
                <a:latin typeface="Arial" charset="0"/>
                <a:ea typeface="Arial" charset="0"/>
                <a:cs typeface="Arial" charset="0"/>
              </a:rPr>
              <a:t>Metodologie di selezione</a:t>
            </a:r>
          </a:p>
          <a:p>
            <a:pPr algn="ctr"/>
            <a:r>
              <a:rPr lang="it-IT" sz="3200" cap="small">
                <a:latin typeface="Arial" charset="0"/>
                <a:ea typeface="Arial" charset="0"/>
                <a:cs typeface="Arial" charset="0"/>
              </a:rPr>
              <a:t>degli interventi</a:t>
            </a:r>
            <a:endParaRPr lang="it-IT" sz="2400" cap="small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092280" y="6031448"/>
            <a:ext cx="18725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>
                <a:latin typeface="Arial" charset="0"/>
                <a:ea typeface="Arial" charset="0"/>
                <a:cs typeface="Arial" charset="0"/>
              </a:rPr>
              <a:t>15 aprile 2021</a:t>
            </a:r>
            <a:endParaRPr lang="it-IT" sz="160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101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10</a:t>
            </a:fld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87C6640-30F6-4270-BA3B-CFA397D095CE}"/>
              </a:ext>
            </a:extLst>
          </p:cNvPr>
          <p:cNvSpPr txBox="1"/>
          <p:nvPr/>
        </p:nvSpPr>
        <p:spPr>
          <a:xfrm>
            <a:off x="333872" y="1629955"/>
            <a:ext cx="8352928" cy="421653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it-IT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BANDI E RICHIESTE DI FINANZIAMENTO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Aft>
                <a:spcPts val="1800"/>
              </a:spcAft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individuando gli interventi tra le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proposte progettuali presentate da Comuni, Città metropolitane, Regioni e altri soggetti pubblici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, in risposta ad avvisi pubblicati dal MIMS, o con richieste effettuate a Regioni ed Enti Locali: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Trasporto Rapido di Massa</a:t>
            </a: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–Comuni, Città metropolitane e Regioni</a:t>
            </a:r>
          </a:p>
          <a:p>
            <a:pPr algn="just"/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Programma Innovativo per la Qualità dell’Abitare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–Comuni e Regioni</a:t>
            </a:r>
          </a:p>
          <a:p>
            <a:pPr algn="just"/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Infrastrutture idriche primarie e reti di distribuzione idrica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– Consorzi ed aziende</a:t>
            </a:r>
          </a:p>
          <a:p>
            <a:pPr algn="just"/>
            <a:endParaRPr lang="it-IT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Ferrovie regionali –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Regioni </a:t>
            </a:r>
            <a:endParaRPr lang="it-IT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Porti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ADSP </a:t>
            </a:r>
          </a:p>
          <a:p>
            <a:pPr algn="just"/>
            <a:endParaRPr lang="it-IT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Zone Economiche Speciali -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Regioni, ZES e ADSP.</a:t>
            </a:r>
            <a:endParaRPr lang="it-IT" sz="1600" i="1" cap="sm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asellaDiTesto 27">
            <a:extLst>
              <a:ext uri="{FF2B5EF4-FFF2-40B4-BE49-F238E27FC236}">
                <a16:creationId xmlns:a16="http://schemas.microsoft.com/office/drawing/2014/main" id="{CA0895A3-CE89-47E2-95CD-F05F74069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3FCF9A9A-70DE-4B8E-95ED-6DC65333AF73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SELEZIONE DEGLI INTERVENTI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388F718-9D40-49BC-9815-677F9CBC65F7}"/>
              </a:ext>
            </a:extLst>
          </p:cNvPr>
          <p:cNvSpPr/>
          <p:nvPr/>
        </p:nvSpPr>
        <p:spPr>
          <a:xfrm>
            <a:off x="320676" y="5825853"/>
            <a:ext cx="83661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i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Il MIMS dispone quindi di un ampio parco di interventi e progetti da poter  finanziare anche con </a:t>
            </a:r>
            <a:r>
              <a:rPr lang="it-IT" sz="1400" i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ALTRE</a:t>
            </a:r>
            <a:r>
              <a:rPr lang="it-IT" i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risorse nazionali ed </a:t>
            </a:r>
            <a:r>
              <a:rPr lang="it-IT" sz="1400" i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EUROPEE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888383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11</a:t>
            </a:fld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659521" y="5373216"/>
            <a:ext cx="42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3" name="CasellaDiTesto 27">
            <a:extLst>
              <a:ext uri="{FF2B5EF4-FFF2-40B4-BE49-F238E27FC236}">
                <a16:creationId xmlns:a16="http://schemas.microsoft.com/office/drawing/2014/main" id="{1975376B-6CF1-495B-B8DF-7D0A16D5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C21F0D7-4688-4537-B113-0D13DC0E8DE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ORGANIZZAZIONE DEL MIMS PER LO SVILUPPO DEL PNRR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5BDC1F1-8678-4CE7-AE8E-E3933CD3E2EB}"/>
              </a:ext>
            </a:extLst>
          </p:cNvPr>
          <p:cNvSpPr/>
          <p:nvPr/>
        </p:nvSpPr>
        <p:spPr>
          <a:xfrm>
            <a:off x="143508" y="1497013"/>
            <a:ext cx="8543292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46088">
              <a:spcBef>
                <a:spcPts val="600"/>
              </a:spcBef>
              <a:spcAft>
                <a:spcPts val="600"/>
              </a:spcAft>
              <a:tabLst>
                <a:tab pos="361950" algn="l"/>
              </a:tabLst>
            </a:pPr>
            <a:r>
              <a:rPr lang="it-IT" sz="2000" b="1" cap="small" dirty="0">
                <a:latin typeface="Arial" panose="020B0604020202020204" pitchFamily="34" charset="0"/>
              </a:rPr>
              <a:t>linee di attività:</a:t>
            </a:r>
          </a:p>
          <a:p>
            <a:pPr marL="342900" indent="-342900" algn="just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Valutazione dei progetti </a:t>
            </a:r>
            <a:r>
              <a:rPr lang="it-IT" sz="1600" b="1" dirty="0">
                <a:latin typeface="Arial" panose="020B0604020202020204" pitchFamily="34" charset="0"/>
              </a:rPr>
              <a:t>secondo criteri di rispondenza al </a:t>
            </a:r>
            <a:r>
              <a:rPr lang="it-IT" sz="1600" b="1" dirty="0" err="1">
                <a:latin typeface="Arial" panose="020B0604020202020204" pitchFamily="34" charset="0"/>
              </a:rPr>
              <a:t>Next</a:t>
            </a:r>
            <a:r>
              <a:rPr lang="it-IT" sz="1600" b="1" dirty="0">
                <a:latin typeface="Arial" panose="020B0604020202020204" pitchFamily="34" charset="0"/>
              </a:rPr>
              <a:t> Generation EU, con particolare attenzione alla realizzazione nei tempi previsti ed al principio del «Do </a:t>
            </a:r>
            <a:r>
              <a:rPr lang="it-IT" sz="1600" b="1" dirty="0" err="1">
                <a:latin typeface="Arial" panose="020B0604020202020204" pitchFamily="34" charset="0"/>
              </a:rPr>
              <a:t>Not</a:t>
            </a:r>
            <a:r>
              <a:rPr lang="it-IT" sz="1600" b="1" dirty="0">
                <a:latin typeface="Arial" panose="020B0604020202020204" pitchFamily="34" charset="0"/>
              </a:rPr>
              <a:t> </a:t>
            </a:r>
            <a:r>
              <a:rPr lang="it-IT" sz="1600" b="1" dirty="0" err="1">
                <a:latin typeface="Arial" panose="020B0604020202020204" pitchFamily="34" charset="0"/>
              </a:rPr>
              <a:t>Significant</a:t>
            </a:r>
            <a:r>
              <a:rPr lang="it-IT" sz="1600" b="1" dirty="0">
                <a:latin typeface="Arial" panose="020B0604020202020204" pitchFamily="34" charset="0"/>
              </a:rPr>
              <a:t> </a:t>
            </a:r>
            <a:r>
              <a:rPr lang="it-IT" sz="1600" b="1" dirty="0" err="1">
                <a:latin typeface="Arial" panose="020B0604020202020204" pitchFamily="34" charset="0"/>
              </a:rPr>
              <a:t>Harm</a:t>
            </a:r>
            <a:r>
              <a:rPr lang="it-IT" sz="1600" b="1" dirty="0">
                <a:latin typeface="Arial" panose="020B0604020202020204" pitchFamily="34" charset="0"/>
              </a:rPr>
              <a:t>»;</a:t>
            </a:r>
          </a:p>
          <a:p>
            <a:pPr marL="342900" indent="-342900" algn="just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Realizzazione di un sistema informativo </a:t>
            </a:r>
            <a:r>
              <a:rPr lang="it-IT" sz="1600" b="1" dirty="0">
                <a:latin typeface="Arial" panose="020B0604020202020204" pitchFamily="34" charset="0"/>
              </a:rPr>
              <a:t>in grado di monitorare l’attuazione del Piano, consentendo un’immediata azione in caso di criticità;</a:t>
            </a:r>
          </a:p>
          <a:p>
            <a:pPr marL="342900" indent="-342900" algn="just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Innovazioni di carattere normativo </a:t>
            </a:r>
            <a:r>
              <a:rPr lang="it-IT" sz="1600" b="1" dirty="0">
                <a:latin typeface="Arial" panose="020B0604020202020204" pitchFamily="34" charset="0"/>
              </a:rPr>
              <a:t>indirizzate alla piena realizzazione delle fasi di approvazione e attuazione delle misure e degli interventi;</a:t>
            </a:r>
          </a:p>
          <a:p>
            <a:pPr marL="342900" indent="-342900" algn="just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Innovazione organizzativa </a:t>
            </a:r>
            <a:r>
              <a:rPr lang="it-IT" sz="1600" b="1" dirty="0">
                <a:latin typeface="Arial" panose="020B0604020202020204" pitchFamily="34" charset="0"/>
              </a:rPr>
              <a:t>interna del ministero, con potenziamento dell’organico e formazione del personale;</a:t>
            </a:r>
          </a:p>
          <a:p>
            <a:pPr marL="342900" indent="-342900" algn="just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Valutazione ex ante, in itinere ed ex post </a:t>
            </a:r>
            <a:r>
              <a:rPr lang="it-IT" sz="1600" b="1" dirty="0">
                <a:latin typeface="Arial" panose="020B0604020202020204" pitchFamily="34" charset="0"/>
              </a:rPr>
              <a:t>degli impatti economici, sociali ed ambientali delle singole azioni previste dal Piano.</a:t>
            </a:r>
            <a:endParaRPr lang="it-IT" sz="15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92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566560" y="1691223"/>
            <a:ext cx="8197031" cy="8043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2200" cap="sm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Sfida della capacità di attuazione degli interventi:</a:t>
            </a:r>
            <a:endParaRPr lang="it-IT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it-IT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efficace collaborazione tra ministero ed enti territoriali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12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665681" y="2996952"/>
            <a:ext cx="8064374" cy="284180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semplificazione delle procedure di autorizzazione ed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appaltabilità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revisione e semplificazione delle specifiche procedure operative, normative e amministrative nei diversi settori;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rafforzamento delle pubbliche amministrazioni, centrali e locali;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supporto (sussidiario) agli enti territoriali coinvolti;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it-IT">
                <a:latin typeface="Arial" panose="020B0604020202020204" pitchFamily="34" charset="0"/>
                <a:cs typeface="Arial" panose="020B0604020202020204" pitchFamily="34" charset="0"/>
              </a:rPr>
              <a:t>monitoraggio condiviso degli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interventi.</a:t>
            </a:r>
          </a:p>
        </p:txBody>
      </p:sp>
      <p:sp>
        <p:nvSpPr>
          <p:cNvPr id="16" name="CasellaDiTesto 27">
            <a:extLst>
              <a:ext uri="{FF2B5EF4-FFF2-40B4-BE49-F238E27FC236}">
                <a16:creationId xmlns:a16="http://schemas.microsoft.com/office/drawing/2014/main" id="{7E893627-F3DC-462B-B0EC-8DDAA4748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E99CCA7E-8F91-4487-8F8E-BA4C4B4EC60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LA FASE DI ATTUAZIONE</a:t>
            </a:r>
          </a:p>
        </p:txBody>
      </p:sp>
    </p:spTree>
    <p:extLst>
      <p:ext uri="{BB962C8B-B14F-4D97-AF65-F5344CB8AC3E}">
        <p14:creationId xmlns:p14="http://schemas.microsoft.com/office/powerpoint/2010/main" val="173165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>
          <a:xfrm>
            <a:off x="6514233" y="6309320"/>
            <a:ext cx="2133600" cy="365125"/>
          </a:xfrm>
        </p:spPr>
        <p:txBody>
          <a:bodyPr/>
          <a:lstStyle/>
          <a:p>
            <a:fld id="{36DA7EFD-2FF7-4BA1-B68E-5FDD295A0CD8}" type="slidenum">
              <a:rPr lang="it-IT" smtClean="0"/>
              <a:t>2</a:t>
            </a:fld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A1E5EEB6-A312-427C-910A-9C7519F74ED3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19" name="CasellaDiTesto 27">
            <a:extLst>
              <a:ext uri="{FF2B5EF4-FFF2-40B4-BE49-F238E27FC236}">
                <a16:creationId xmlns:a16="http://schemas.microsoft.com/office/drawing/2014/main" id="{5C0C0EF8-01D4-4747-A96E-D62817D7C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3" name="Rettangolo 2"/>
          <p:cNvSpPr/>
          <p:nvPr/>
        </p:nvSpPr>
        <p:spPr>
          <a:xfrm>
            <a:off x="167935" y="1381125"/>
            <a:ext cx="8856984" cy="417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it-IT" sz="2200" cap="small">
                <a:latin typeface="Arial" charset="0"/>
                <a:ea typeface="Arial" charset="0"/>
                <a:cs typeface="Arial" charset="0"/>
              </a:rPr>
              <a:t>Gli obiettivi strategici e i vincoli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it-IT" sz="2200" cap="small">
                <a:latin typeface="Arial" charset="0"/>
                <a:ea typeface="Arial" charset="0"/>
                <a:cs typeface="Arial" charset="0"/>
              </a:rPr>
              <a:t>Un approccio trasversale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it-IT" sz="2200" cap="small">
                <a:latin typeface="Arial" charset="0"/>
                <a:ea typeface="Arial" charset="0"/>
                <a:cs typeface="Arial" charset="0"/>
              </a:rPr>
              <a:t>La selezione degli interventi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it-IT" sz="2200" cap="small">
                <a:latin typeface="Arial" charset="0"/>
                <a:ea typeface="Arial" charset="0"/>
                <a:cs typeface="Arial" charset="0"/>
              </a:rPr>
              <a:t>Il MIMS per lo sviluppo e la realizzazione del PNRR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it-IT" sz="2200" cap="small">
                <a:latin typeface="Arial" charset="0"/>
                <a:ea typeface="Arial" charset="0"/>
                <a:cs typeface="Arial" charset="0"/>
              </a:rPr>
              <a:t>La fase di attuazione</a:t>
            </a:r>
          </a:p>
        </p:txBody>
      </p:sp>
    </p:spTree>
    <p:extLst>
      <p:ext uri="{BB962C8B-B14F-4D97-AF65-F5344CB8AC3E}">
        <p14:creationId xmlns:p14="http://schemas.microsoft.com/office/powerpoint/2010/main" val="2463775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3</a:t>
            </a:fld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659521" y="5373216"/>
            <a:ext cx="42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3" name="CasellaDiTesto 27">
            <a:extLst>
              <a:ext uri="{FF2B5EF4-FFF2-40B4-BE49-F238E27FC236}">
                <a16:creationId xmlns:a16="http://schemas.microsoft.com/office/drawing/2014/main" id="{1975376B-6CF1-495B-B8DF-7D0A16D5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C21F0D7-4688-4537-B113-0D13DC0E8DE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GLI OBIETTIVI STRATEGICI E I VINCOLI</a:t>
            </a:r>
          </a:p>
        </p:txBody>
      </p:sp>
      <p:sp>
        <p:nvSpPr>
          <p:cNvPr id="3" name="Rettangolo 2"/>
          <p:cNvSpPr/>
          <p:nvPr/>
        </p:nvSpPr>
        <p:spPr>
          <a:xfrm>
            <a:off x="143508" y="1497013"/>
            <a:ext cx="874897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L’Agenda ONU 2030 </a:t>
            </a:r>
            <a:r>
              <a:rPr lang="it-IT" sz="1600" b="1" dirty="0">
                <a:latin typeface="Arial" panose="020B0604020202020204" pitchFamily="34" charset="0"/>
              </a:rPr>
              <a:t>per lo sviluppo sostenibile</a:t>
            </a:r>
          </a:p>
          <a:p>
            <a:pPr marL="342900" lvl="0" indent="-342900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Gli indirizzi strategici dell’Unione Europea</a:t>
            </a:r>
            <a:r>
              <a:rPr lang="it-IT" sz="1600" b="1" dirty="0">
                <a:latin typeface="Arial" panose="020B0604020202020204" pitchFamily="34" charset="0"/>
              </a:rPr>
              <a:t>, </a:t>
            </a:r>
            <a:r>
              <a:rPr lang="it-IT" sz="1500" b="1" dirty="0">
                <a:latin typeface="Arial" panose="020B0604020202020204" pitchFamily="34" charset="0"/>
              </a:rPr>
              <a:t>a partire dal </a:t>
            </a:r>
            <a:r>
              <a:rPr lang="it-IT" sz="1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New Green Deal</a:t>
            </a:r>
            <a:endParaRPr lang="it-IT" sz="1500" b="1" dirty="0">
              <a:latin typeface="Arial" panose="020B0604020202020204" pitchFamily="34" charset="0"/>
            </a:endParaRPr>
          </a:p>
          <a:p>
            <a:pPr marL="342900" lvl="0" indent="-342900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Le Linee Guida della Commissione Europea </a:t>
            </a:r>
            <a:r>
              <a:rPr lang="it-IT" sz="1500" b="1" dirty="0">
                <a:latin typeface="Arial" panose="020B0604020202020204" pitchFamily="34" charset="0"/>
              </a:rPr>
              <a:t>per la definizione del </a:t>
            </a:r>
            <a:r>
              <a:rPr lang="it-IT" sz="1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PNRR</a:t>
            </a:r>
            <a:endParaRPr lang="it-IT" sz="1500" b="1" dirty="0">
              <a:latin typeface="Arial" panose="020B0604020202020204" pitchFamily="34" charset="0"/>
            </a:endParaRPr>
          </a:p>
          <a:p>
            <a:pPr marL="342900" lvl="0" indent="-342900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La pianificazione strategica nazionale</a:t>
            </a:r>
            <a:r>
              <a:rPr lang="it-IT" sz="1500" b="1" dirty="0">
                <a:latin typeface="Arial" panose="020B0604020202020204" pitchFamily="34" charset="0"/>
              </a:rPr>
              <a:t>: il </a:t>
            </a:r>
            <a:r>
              <a:rPr lang="it-IT" sz="1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Programma Nazionale di Riforma </a:t>
            </a:r>
            <a:r>
              <a:rPr lang="it-IT" sz="1500" b="1" dirty="0">
                <a:latin typeface="Arial" panose="020B0604020202020204" pitchFamily="34" charset="0"/>
              </a:rPr>
              <a:t>e </a:t>
            </a:r>
            <a:r>
              <a:rPr lang="it-IT" sz="1500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#</a:t>
            </a:r>
            <a:r>
              <a:rPr lang="it-IT" sz="1500" b="1" u="sng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ItaliaVeloce</a:t>
            </a:r>
            <a:r>
              <a:rPr lang="it-IT" sz="1500" b="1" dirty="0">
                <a:latin typeface="Arial" panose="020B0604020202020204" pitchFamily="34" charset="0"/>
              </a:rPr>
              <a:t>, approvati il 6 luglio 2020 ed in corso di aggiornamento ed integrazione</a:t>
            </a:r>
          </a:p>
          <a:p>
            <a:pPr marL="342900" indent="-342900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Le programmazioni di settore</a:t>
            </a:r>
            <a:endParaRPr lang="it-IT" sz="1500" b="1" dirty="0">
              <a:latin typeface="Arial" panose="020B0604020202020204" pitchFamily="34" charset="0"/>
            </a:endParaRPr>
          </a:p>
          <a:p>
            <a:pPr marL="342900" lvl="0" indent="-342900" defTabSz="446088">
              <a:spcBef>
                <a:spcPts val="1800"/>
              </a:spcBef>
              <a:spcAft>
                <a:spcPts val="120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L’integrazione con le altre risorse Nazionali ed Europee </a:t>
            </a:r>
            <a:r>
              <a:rPr lang="it-IT" sz="1500" b="1" dirty="0">
                <a:latin typeface="Arial" panose="020B0604020202020204" pitchFamily="34" charset="0"/>
              </a:rPr>
              <a:t>(Fondo Investimenti, Contratti di Programma RFI ed ANAS, Fondo Sviluppo e Coesione 21-27, Programmazione Europee 2021 – 2027, Fondo di perequazione infrastrutturale)</a:t>
            </a:r>
          </a:p>
        </p:txBody>
      </p:sp>
    </p:spTree>
    <p:extLst>
      <p:ext uri="{BB962C8B-B14F-4D97-AF65-F5344CB8AC3E}">
        <p14:creationId xmlns:p14="http://schemas.microsoft.com/office/powerpoint/2010/main" val="27517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4</a:t>
            </a:fld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659521" y="5373216"/>
            <a:ext cx="42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3" name="CasellaDiTesto 27">
            <a:extLst>
              <a:ext uri="{FF2B5EF4-FFF2-40B4-BE49-F238E27FC236}">
                <a16:creationId xmlns:a16="http://schemas.microsoft.com/office/drawing/2014/main" id="{1975376B-6CF1-495B-B8DF-7D0A16D5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C21F0D7-4688-4537-B113-0D13DC0E8DE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GLI OBIETTIVI STRATEGICI E I VINCOLI</a:t>
            </a:r>
          </a:p>
        </p:txBody>
      </p:sp>
      <p:sp>
        <p:nvSpPr>
          <p:cNvPr id="23" name="Segnaposto contenuto 2"/>
          <p:cNvSpPr txBox="1">
            <a:spLocks/>
          </p:cNvSpPr>
          <p:nvPr/>
        </p:nvSpPr>
        <p:spPr>
          <a:xfrm>
            <a:off x="300100" y="1817340"/>
            <a:ext cx="8507288" cy="4056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Progetti coerenti</a:t>
            </a:r>
            <a:r>
              <a:rPr lang="it-IT" sz="1600" b="1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con obiettivi e vincoli </a:t>
            </a:r>
          </a:p>
          <a:p>
            <a:pPr marL="0" indent="0" algn="ctr">
              <a:buNone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delle Linee Guida e del Regolamento Europeo del </a:t>
            </a:r>
            <a:r>
              <a:rPr 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Generation EU:</a:t>
            </a:r>
          </a:p>
          <a:p>
            <a:pPr marL="0" indent="0" algn="just">
              <a:buNone/>
            </a:pPr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algn="just">
              <a:lnSpc>
                <a:spcPts val="2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it-IT" sz="1500" dirty="0">
                <a:latin typeface="Arial" panose="020B0604020202020204" pitchFamily="34" charset="0"/>
                <a:cs typeface="Arial" panose="020B0604020202020204" pitchFamily="34" charset="0"/>
              </a:rPr>
              <a:t>quota interventi</a:t>
            </a:r>
            <a:r>
              <a:rPr lang="it-IT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e DIGITAL </a:t>
            </a:r>
            <a:r>
              <a:rPr lang="it-IT" sz="1500" dirty="0">
                <a:latin typeface="Arial" panose="020B0604020202020204" pitchFamily="34" charset="0"/>
                <a:cs typeface="Arial" panose="020B0604020202020204" pitchFamily="34" charset="0"/>
              </a:rPr>
              <a:t>pari almeno al </a:t>
            </a:r>
            <a:r>
              <a:rPr lang="it-IT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37% e 20% </a:t>
            </a:r>
            <a:r>
              <a:rPr lang="it-IT" sz="1500" dirty="0">
                <a:latin typeface="Arial" panose="020B0604020202020204" pitchFamily="34" charset="0"/>
                <a:cs typeface="Arial" panose="020B0604020202020204" pitchFamily="34" charset="0"/>
              </a:rPr>
              <a:t>degli stanziamenti totali. </a:t>
            </a:r>
          </a:p>
          <a:p>
            <a:pPr marL="74613" lvl="1" indent="0" algn="just">
              <a:lnSpc>
                <a:spcPts val="2000"/>
              </a:lnSpc>
              <a:spcBef>
                <a:spcPts val="900"/>
              </a:spcBef>
              <a:buNone/>
            </a:pPr>
            <a:endParaRPr lang="it-I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algn="just">
              <a:lnSpc>
                <a:spcPts val="2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it-IT" sz="1500" dirty="0">
                <a:latin typeface="Arial" panose="020B0604020202020204" pitchFamily="34" charset="0"/>
                <a:cs typeface="Arial" panose="020B0604020202020204" pitchFamily="34" charset="0"/>
              </a:rPr>
              <a:t>Rispetto del principio </a:t>
            </a:r>
            <a:r>
              <a:rPr lang="it-IT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it-IT" sz="1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</a:t>
            </a:r>
            <a:r>
              <a:rPr lang="it-IT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</a:t>
            </a:r>
            <a:r>
              <a:rPr lang="it-IT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567238" lvl="2" indent="-171450" algn="r">
              <a:lnSpc>
                <a:spcPts val="2000"/>
              </a:lnSpc>
              <a:spcBef>
                <a:spcPts val="900"/>
              </a:spcBef>
              <a:buFont typeface="Wingdings" panose="05000000000000000000" pitchFamily="2" charset="2"/>
              <a:buChar char="à"/>
            </a:pPr>
            <a:r>
              <a:rPr lang="it-IT" sz="1100" b="1" cap="sm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esclusione di interventi per aeroporti o nuove strade</a:t>
            </a:r>
          </a:p>
          <a:p>
            <a:pPr marL="4567238" lvl="2" indent="-171450" algn="r">
              <a:lnSpc>
                <a:spcPts val="2000"/>
              </a:lnSpc>
              <a:spcBef>
                <a:spcPts val="900"/>
              </a:spcBef>
              <a:buFont typeface="Wingdings" panose="05000000000000000000" pitchFamily="2" charset="2"/>
              <a:buChar char="à"/>
            </a:pPr>
            <a:endParaRPr lang="it-IT" sz="11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algn="just">
              <a:lnSpc>
                <a:spcPts val="2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it-IT" sz="1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Interventi maturi e realizzabili entro il 2026</a:t>
            </a:r>
            <a:r>
              <a:rPr lang="it-IT" sz="1500" dirty="0">
                <a:latin typeface="Arial" panose="020B0604020202020204" pitchFamily="34" charset="0"/>
                <a:cs typeface="Arial" panose="020B0604020202020204" pitchFamily="34" charset="0"/>
              </a:rPr>
              <a:t>, con obbligazioni giuridicamente vincolanti al 2022-2023.</a:t>
            </a:r>
          </a:p>
          <a:p>
            <a:pPr marL="74613" lvl="1" indent="0" algn="just">
              <a:lnSpc>
                <a:spcPts val="2000"/>
              </a:lnSpc>
              <a:spcBef>
                <a:spcPts val="900"/>
              </a:spcBef>
              <a:buNone/>
            </a:pPr>
            <a:endParaRPr lang="it-I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algn="just">
              <a:lnSpc>
                <a:spcPts val="2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it-IT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93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5</a:t>
            </a:fld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659521" y="5373216"/>
            <a:ext cx="42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3" name="CasellaDiTesto 27">
            <a:extLst>
              <a:ext uri="{FF2B5EF4-FFF2-40B4-BE49-F238E27FC236}">
                <a16:creationId xmlns:a16="http://schemas.microsoft.com/office/drawing/2014/main" id="{1975376B-6CF1-495B-B8DF-7D0A16D5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C21F0D7-4688-4537-B113-0D13DC0E8DE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UN APPROCCIO TRASVERSALE</a:t>
            </a:r>
          </a:p>
        </p:txBody>
      </p:sp>
      <p:sp>
        <p:nvSpPr>
          <p:cNvPr id="3" name="Rettangolo 2"/>
          <p:cNvSpPr/>
          <p:nvPr/>
        </p:nvSpPr>
        <p:spPr>
          <a:xfrm>
            <a:off x="143508" y="1502175"/>
            <a:ext cx="8820980" cy="4978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44608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tabLst>
                <a:tab pos="3619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Aree Urbane</a:t>
            </a:r>
            <a:r>
              <a:rPr lang="it-IT" sz="1600" b="1" dirty="0">
                <a:latin typeface="Arial" panose="020B0604020202020204" pitchFamily="34" charset="0"/>
              </a:rPr>
              <a:t>, </a:t>
            </a:r>
            <a:r>
              <a:rPr lang="it-IT" sz="1500" b="1" dirty="0">
                <a:latin typeface="Arial" panose="020B0604020202020204" pitchFamily="34" charset="0"/>
              </a:rPr>
              <a:t>dove si giocherà la sfida della sostenibilità ambientale, economica e sociale </a:t>
            </a:r>
          </a:p>
          <a:p>
            <a:pPr marL="4303713" lvl="2" indent="-174625" algn="r">
              <a:lnSpc>
                <a:spcPts val="2000"/>
              </a:lnSpc>
              <a:spcAft>
                <a:spcPts val="600"/>
              </a:spcAft>
              <a:tabLst>
                <a:tab pos="361950" algn="l"/>
              </a:tabLst>
            </a:pPr>
            <a:r>
              <a:rPr lang="it-IT" sz="1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mobilità sostenibile, efficientamento energetico dell’edilizia residenziale pubblica, qualità dell’abitare……</a:t>
            </a:r>
          </a:p>
          <a:p>
            <a:pPr marL="285750" lvl="0" indent="-285750" defTabSz="446088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  <a:tabLst>
                <a:tab pos="3619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Mezzogiorno e Riequilibrio territoriale</a:t>
            </a:r>
            <a:r>
              <a:rPr lang="it-IT" sz="1500" b="1" dirty="0">
                <a:latin typeface="Arial" panose="020B0604020202020204" pitchFamily="34" charset="0"/>
              </a:rPr>
              <a:t> priorità di azione		</a:t>
            </a:r>
          </a:p>
          <a:p>
            <a:pPr marL="3768725" lvl="2" indent="-360363" algn="r">
              <a:lnSpc>
                <a:spcPts val="2000"/>
              </a:lnSpc>
              <a:spcAft>
                <a:spcPts val="600"/>
              </a:spcAft>
              <a:tabLst>
                <a:tab pos="361950" algn="l"/>
              </a:tabLst>
            </a:pPr>
            <a:r>
              <a:rPr lang="it-IT" sz="1000" b="1" cap="small" dirty="0">
                <a:latin typeface="Arial" panose="020B0604020202020204" pitchFamily="34" charset="0"/>
                <a:cs typeface="Arial" panose="020B0604020202020204" pitchFamily="34" charset="0"/>
              </a:rPr>
              <a:t>Alta Velocità, Ferrovie Regionali, rinnovo Intercity e Stazioni, Direttrici A.V. Est - Ovest, Mobilità sostenibile, Infrastrutture per Aree Interne e ZES….  </a:t>
            </a:r>
          </a:p>
          <a:p>
            <a:pPr marL="3048000" lvl="2" algn="ctr">
              <a:lnSpc>
                <a:spcPts val="2000"/>
              </a:lnSpc>
              <a:spcAft>
                <a:spcPts val="1200"/>
              </a:spcAft>
              <a:tabLst>
                <a:tab pos="361950" algn="l"/>
              </a:tabLst>
            </a:pPr>
            <a:r>
              <a:rPr lang="it-IT" sz="1400" b="1" cap="sm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	Il Mezzogiorno </a:t>
            </a:r>
            <a:r>
              <a:rPr lang="it-IT" sz="1400" b="1" cap="sm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assorbirà il 58% delle nuove risorse</a:t>
            </a:r>
          </a:p>
          <a:p>
            <a:pPr marL="285750" lvl="0" indent="-285750" defTabSz="446088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  <a:tabLst>
                <a:tab pos="3619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Sostenibilità Ambientale</a:t>
            </a:r>
          </a:p>
          <a:p>
            <a:pPr marL="3768725" lvl="2" indent="-989013" algn="r">
              <a:lnSpc>
                <a:spcPts val="2000"/>
              </a:lnSpc>
              <a:spcBef>
                <a:spcPts val="600"/>
              </a:spcBef>
              <a:spcAft>
                <a:spcPts val="1200"/>
              </a:spcAft>
              <a:tabLst>
                <a:tab pos="361950" algn="l"/>
              </a:tabLst>
            </a:pPr>
            <a:r>
              <a:rPr lang="it-IT" sz="1050" b="1" cap="small" dirty="0">
                <a:latin typeface="Arial" panose="020B0604020202020204" pitchFamily="34" charset="0"/>
                <a:cs typeface="Arial" panose="020B0604020202020204" pitchFamily="34" charset="0"/>
              </a:rPr>
              <a:t>Investimenti nella filiera Idrogeno, Mobilità sostenibile, Ciclovie turistiche, Navigazione green, Infrastrutture idriche primarie, ammodernamento reti di distribuzione idrica… </a:t>
            </a:r>
          </a:p>
          <a:p>
            <a:pPr marL="285750" indent="-285750" defTabSz="446088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tabLst>
                <a:tab pos="361950" algn="l"/>
              </a:tabLst>
            </a:pPr>
            <a:r>
              <a:rPr lang="it-IT" sz="1600" b="1" cap="small" dirty="0">
                <a:solidFill>
                  <a:srgbClr val="FF0000"/>
                </a:solidFill>
                <a:latin typeface="Arial" panose="020B0604020202020204" pitchFamily="34" charset="0"/>
              </a:rPr>
              <a:t>Innovazione Tecnologica</a:t>
            </a:r>
          </a:p>
          <a:p>
            <a:pPr marL="3768725" lvl="2" indent="-989013" algn="r">
              <a:lnSpc>
                <a:spcPts val="2000"/>
              </a:lnSpc>
              <a:spcBef>
                <a:spcPts val="600"/>
              </a:spcBef>
              <a:spcAft>
                <a:spcPts val="1200"/>
              </a:spcAft>
              <a:tabLst>
                <a:tab pos="361950" algn="l"/>
              </a:tabLst>
            </a:pPr>
            <a:r>
              <a:rPr lang="it-IT" sz="1050" b="1" cap="small" dirty="0">
                <a:latin typeface="Arial" panose="020B0604020202020204" pitchFamily="34" charset="0"/>
                <a:cs typeface="Arial" panose="020B0604020202020204" pitchFamily="34" charset="0"/>
              </a:rPr>
              <a:t>Digitalizzazione del TPL, Monitoraggio tecnologico di ponti e viadotti, Digitalizzazione dei sistemi logistici ed innovazione dei sistemi aeroportuali….</a:t>
            </a:r>
            <a:endParaRPr lang="it-IT" sz="15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89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>
          <a:xfrm>
            <a:off x="6661818" y="6356350"/>
            <a:ext cx="2133600" cy="365125"/>
          </a:xfrm>
        </p:spPr>
        <p:txBody>
          <a:bodyPr/>
          <a:lstStyle/>
          <a:p>
            <a:fld id="{36DA7EFD-2FF7-4BA1-B68E-5FDD295A0CD8}" type="slidenum">
              <a:rPr lang="it-IT" smtClean="0"/>
              <a:t>6</a:t>
            </a:fld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768139" y="5373216"/>
            <a:ext cx="42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3" name="CasellaDiTesto 27">
            <a:extLst>
              <a:ext uri="{FF2B5EF4-FFF2-40B4-BE49-F238E27FC236}">
                <a16:creationId xmlns:a16="http://schemas.microsoft.com/office/drawing/2014/main" id="{1975376B-6CF1-495B-B8DF-7D0A16D5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C21F0D7-4688-4537-B113-0D13DC0E8DE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UN APPROCCIO TRASVERSALE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BAF521B7-0741-49D4-89AB-34B5A04415D2}"/>
              </a:ext>
            </a:extLst>
          </p:cNvPr>
          <p:cNvSpPr/>
          <p:nvPr/>
        </p:nvSpPr>
        <p:spPr>
          <a:xfrm>
            <a:off x="396884" y="1532396"/>
            <a:ext cx="8422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46088">
              <a:tabLst>
                <a:tab pos="361950" algn="l"/>
              </a:tabLst>
            </a:pPr>
            <a:r>
              <a:rPr lang="it-IT" b="1" dirty="0">
                <a:latin typeface="Arial" panose="020B0604020202020204" pitchFamily="34" charset="0"/>
              </a:rPr>
              <a:t>INFRASTRUTTURE E MOBILITÀ SOSTENIBILI NELLE MISSIONI DEL PNRR</a:t>
            </a:r>
          </a:p>
        </p:txBody>
      </p:sp>
      <p:sp>
        <p:nvSpPr>
          <p:cNvPr id="15" name="Parentesi graffa aperta 14">
            <a:extLst>
              <a:ext uri="{FF2B5EF4-FFF2-40B4-BE49-F238E27FC236}">
                <a16:creationId xmlns:a16="http://schemas.microsoft.com/office/drawing/2014/main" id="{3BA846B3-4470-4E91-AD51-131B4BB41CCB}"/>
              </a:ext>
            </a:extLst>
          </p:cNvPr>
          <p:cNvSpPr/>
          <p:nvPr/>
        </p:nvSpPr>
        <p:spPr>
          <a:xfrm>
            <a:off x="442853" y="2258607"/>
            <a:ext cx="214858" cy="70405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-23688" y="2425968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latin typeface="Arial" panose="020B0604020202020204" pitchFamily="34" charset="0"/>
              </a:rPr>
              <a:t>M1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768139" y="2198616"/>
            <a:ext cx="8499345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446088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Digitalizzazione del TPL</a:t>
            </a:r>
            <a:r>
              <a:rPr lang="it-IT" i="1" dirty="0">
                <a:latin typeface="Arial" panose="020B0604020202020204" pitchFamily="34" charset="0"/>
              </a:rPr>
              <a:t>: </a:t>
            </a:r>
            <a:r>
              <a:rPr lang="it-IT" i="1" dirty="0" err="1">
                <a:latin typeface="Arial" panose="020B0604020202020204" pitchFamily="34" charset="0"/>
              </a:rPr>
              <a:t>Mobility</a:t>
            </a:r>
            <a:r>
              <a:rPr lang="it-IT" i="1" dirty="0">
                <a:latin typeface="Arial" panose="020B0604020202020204" pitchFamily="34" charset="0"/>
              </a:rPr>
              <a:t> </a:t>
            </a:r>
            <a:r>
              <a:rPr lang="it-IT" i="1" dirty="0" err="1">
                <a:latin typeface="Arial" panose="020B0604020202020204" pitchFamily="34" charset="0"/>
              </a:rPr>
              <a:t>as</a:t>
            </a:r>
            <a:r>
              <a:rPr lang="it-IT" i="1" dirty="0">
                <a:latin typeface="Arial" panose="020B0604020202020204" pitchFamily="34" charset="0"/>
              </a:rPr>
              <a:t> a Service(</a:t>
            </a:r>
            <a:r>
              <a:rPr lang="it-IT" i="1" dirty="0" err="1">
                <a:latin typeface="Arial" panose="020B0604020202020204" pitchFamily="34" charset="0"/>
              </a:rPr>
              <a:t>MaaS</a:t>
            </a:r>
            <a:r>
              <a:rPr lang="it-IT" i="1" dirty="0">
                <a:latin typeface="Arial" panose="020B0604020202020204" pitchFamily="34" charset="0"/>
              </a:rPr>
              <a:t>) </a:t>
            </a:r>
            <a:r>
              <a:rPr lang="it-IT" sz="1400" i="1" dirty="0">
                <a:latin typeface="Arial" panose="020B0604020202020204" pitchFamily="34" charset="0"/>
              </a:rPr>
              <a:t>– con MITE e MISE</a:t>
            </a:r>
            <a:endParaRPr lang="it-IT" sz="1600" i="1" dirty="0">
              <a:latin typeface="Arial" panose="020B0604020202020204" pitchFamily="34" charset="0"/>
            </a:endParaRPr>
          </a:p>
          <a:p>
            <a:pPr marL="285750" lvl="0" indent="-285750" defTabSz="446088">
              <a:spcBef>
                <a:spcPts val="300"/>
              </a:spcBef>
              <a:spcAft>
                <a:spcPts val="30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Infrastrutture per Turismo e Cultura: Ferrovie storiche </a:t>
            </a:r>
            <a:r>
              <a:rPr lang="it-IT" sz="1400" dirty="0">
                <a:latin typeface="Arial" panose="020B0604020202020204" pitchFamily="34" charset="0"/>
              </a:rPr>
              <a:t>– </a:t>
            </a:r>
            <a:r>
              <a:rPr lang="it-IT" sz="1400" i="1" dirty="0">
                <a:latin typeface="Arial" panose="020B0604020202020204" pitchFamily="34" charset="0"/>
              </a:rPr>
              <a:t>con Min. Cultura</a:t>
            </a:r>
            <a:endParaRPr lang="it-IT" sz="800" dirty="0">
              <a:latin typeface="Arial" panose="020B0604020202020204" pitchFamily="34" charset="0"/>
            </a:endParaRPr>
          </a:p>
          <a:p>
            <a:pPr marL="285750" lvl="0" indent="-285750" defTabSz="446088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Trasporti locali sostenibili, ciclovie urbane e turistiche, rinnovo parco rotabile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Mobilità a idrogeno e TPL </a:t>
            </a:r>
            <a:r>
              <a:rPr lang="it-IT" i="1" dirty="0">
                <a:latin typeface="Arial" panose="020B0604020202020204" pitchFamily="34" charset="0"/>
              </a:rPr>
              <a:t>full </a:t>
            </a:r>
            <a:r>
              <a:rPr lang="it-IT" i="1" dirty="0" err="1">
                <a:latin typeface="Arial" panose="020B0604020202020204" pitchFamily="34" charset="0"/>
              </a:rPr>
              <a:t>electric</a:t>
            </a:r>
            <a:r>
              <a:rPr lang="it-IT" i="1" dirty="0">
                <a:latin typeface="Arial" panose="020B0604020202020204" pitchFamily="34" charset="0"/>
              </a:rPr>
              <a:t> </a:t>
            </a:r>
            <a:r>
              <a:rPr lang="it-IT" sz="1400" dirty="0">
                <a:latin typeface="Arial" panose="020B0604020202020204" pitchFamily="34" charset="0"/>
              </a:rPr>
              <a:t>– </a:t>
            </a:r>
            <a:r>
              <a:rPr lang="it-IT" sz="1400" i="1" dirty="0">
                <a:latin typeface="Arial" panose="020B0604020202020204" pitchFamily="34" charset="0"/>
              </a:rPr>
              <a:t>con MITE e MISE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Infrastrutture idriche primarie, reti di distribuzione idrica </a:t>
            </a:r>
            <a:r>
              <a:rPr lang="it-IT" sz="1400" dirty="0">
                <a:latin typeface="Arial" panose="020B0604020202020204" pitchFamily="34" charset="0"/>
              </a:rPr>
              <a:t>– </a:t>
            </a:r>
            <a:r>
              <a:rPr lang="it-IT" sz="1400" i="1" dirty="0">
                <a:latin typeface="Arial" panose="020B0604020202020204" pitchFamily="34" charset="0"/>
              </a:rPr>
              <a:t>con Min. Coesione, ARERA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Efficientamento e riqualificazione edilizia residenziale pubblica </a:t>
            </a:r>
            <a:r>
              <a:rPr lang="it-IT" sz="1400" dirty="0">
                <a:latin typeface="Arial" panose="020B0604020202020204" pitchFamily="34" charset="0"/>
              </a:rPr>
              <a:t>– con </a:t>
            </a:r>
            <a:r>
              <a:rPr lang="it-IT" sz="1400" dirty="0" err="1">
                <a:latin typeface="Arial" panose="020B0604020202020204" pitchFamily="34" charset="0"/>
              </a:rPr>
              <a:t>CasaItalia</a:t>
            </a:r>
            <a:endParaRPr lang="it-IT" sz="1400" dirty="0">
              <a:latin typeface="Arial" panose="020B0604020202020204" pitchFamily="34" charset="0"/>
            </a:endParaRPr>
          </a:p>
          <a:p>
            <a:pPr marL="285750" lvl="0" indent="-285750" defTabSz="446088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Efficientamento cittadelle giudiziarie</a:t>
            </a:r>
            <a:r>
              <a:rPr lang="it-IT" sz="1400" i="1" dirty="0">
                <a:latin typeface="Arial" panose="020B0604020202020204" pitchFamily="34" charset="0"/>
              </a:rPr>
              <a:t> – con Min. Giustizia.</a:t>
            </a:r>
            <a:endParaRPr lang="it-IT" sz="500" i="1" dirty="0">
              <a:latin typeface="Arial" panose="020B0604020202020204" pitchFamily="34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-23689" y="4093353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latin typeface="Arial" panose="020B0604020202020204" pitchFamily="34" charset="0"/>
              </a:rPr>
              <a:t>M2</a:t>
            </a:r>
            <a:endParaRPr lang="it-IT" dirty="0"/>
          </a:p>
        </p:txBody>
      </p:sp>
      <p:sp>
        <p:nvSpPr>
          <p:cNvPr id="18" name="Parentesi graffa aperta 17">
            <a:extLst>
              <a:ext uri="{FF2B5EF4-FFF2-40B4-BE49-F238E27FC236}">
                <a16:creationId xmlns:a16="http://schemas.microsoft.com/office/drawing/2014/main" id="{3BA846B3-4470-4E91-AD51-131B4BB41CCB}"/>
              </a:ext>
            </a:extLst>
          </p:cNvPr>
          <p:cNvSpPr/>
          <p:nvPr/>
        </p:nvSpPr>
        <p:spPr>
          <a:xfrm>
            <a:off x="431135" y="3357420"/>
            <a:ext cx="214857" cy="18411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135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Segnaposto numero diapositiva 13"/>
          <p:cNvSpPr>
            <a:spLocks noGrp="1"/>
          </p:cNvSpPr>
          <p:nvPr>
            <p:ph type="sldNum" sz="quarter" idx="12"/>
          </p:nvPr>
        </p:nvSpPr>
        <p:spPr>
          <a:xfrm>
            <a:off x="6661818" y="6356350"/>
            <a:ext cx="2133600" cy="365125"/>
          </a:xfrm>
        </p:spPr>
        <p:txBody>
          <a:bodyPr/>
          <a:lstStyle/>
          <a:p>
            <a:fld id="{36DA7EFD-2FF7-4BA1-B68E-5FDD295A0CD8}" type="slidenum">
              <a:rPr lang="it-IT" smtClean="0"/>
              <a:t>7</a:t>
            </a:fld>
            <a:endParaRPr lang="it-IT"/>
          </a:p>
        </p:txBody>
      </p:sp>
      <p:sp>
        <p:nvSpPr>
          <p:cNvPr id="34" name="CasellaDiTesto 33"/>
          <p:cNvSpPr txBox="1"/>
          <p:nvPr/>
        </p:nvSpPr>
        <p:spPr>
          <a:xfrm>
            <a:off x="768139" y="5373216"/>
            <a:ext cx="42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43" name="CasellaDiTesto 27">
            <a:extLst>
              <a:ext uri="{FF2B5EF4-FFF2-40B4-BE49-F238E27FC236}">
                <a16:creationId xmlns:a16="http://schemas.microsoft.com/office/drawing/2014/main" id="{1975376B-6CF1-495B-B8DF-7D0A16D5A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1C21F0D7-4688-4537-B113-0D13DC0E8DED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UN APPROCCIO TRASVERSALE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BAF521B7-0741-49D4-89AB-34B5A04415D2}"/>
              </a:ext>
            </a:extLst>
          </p:cNvPr>
          <p:cNvSpPr/>
          <p:nvPr/>
        </p:nvSpPr>
        <p:spPr>
          <a:xfrm>
            <a:off x="396884" y="1532396"/>
            <a:ext cx="8422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46088">
              <a:tabLst>
                <a:tab pos="361950" algn="l"/>
              </a:tabLst>
            </a:pPr>
            <a:r>
              <a:rPr lang="it-IT" b="1">
                <a:latin typeface="Arial" panose="020B0604020202020204" pitchFamily="34" charset="0"/>
              </a:rPr>
              <a:t>INFRASTRUTTURE E MOBILITÀ SOSTENIBILI NELLE MISSIONI DEL PNRR</a:t>
            </a:r>
          </a:p>
        </p:txBody>
      </p:sp>
      <p:sp>
        <p:nvSpPr>
          <p:cNvPr id="3" name="Rettangolo 2"/>
          <p:cNvSpPr/>
          <p:nvPr/>
        </p:nvSpPr>
        <p:spPr>
          <a:xfrm>
            <a:off x="719012" y="2234365"/>
            <a:ext cx="8499345" cy="3454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446088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Opere ferroviarie per la mobilità e la connessione veloce del Paese</a:t>
            </a:r>
          </a:p>
          <a:p>
            <a:pPr marL="285750" lvl="0" indent="-285750" defTabSz="446088">
              <a:spcBef>
                <a:spcPts val="600"/>
              </a:spcBef>
              <a:spcAft>
                <a:spcPts val="30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Monitoraggio tecnologico per la sicurezza di ponti e viadotti stradali.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Intermodalità e logistica integrata: porti e digitalizzazione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Programma Innovativo Nazionale per la Qualità dell’Abitare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Strade provinciali per Aree Interne </a:t>
            </a:r>
            <a:r>
              <a:rPr lang="it-IT" sz="1400" dirty="0">
                <a:latin typeface="Arial" panose="020B0604020202020204" pitchFamily="34" charset="0"/>
              </a:rPr>
              <a:t>– </a:t>
            </a:r>
            <a:r>
              <a:rPr lang="it-IT" sz="1400" i="1" dirty="0">
                <a:latin typeface="Arial" panose="020B0604020202020204" pitchFamily="34" charset="0"/>
              </a:rPr>
              <a:t>con Min. Coesione</a:t>
            </a:r>
            <a:endParaRPr lang="it-IT" sz="1400" dirty="0">
              <a:latin typeface="Arial" panose="020B0604020202020204" pitchFamily="34" charset="0"/>
            </a:endParaRPr>
          </a:p>
          <a:p>
            <a:pPr marL="285750" lvl="0" indent="-285750" defTabSz="446088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Infrastrutture per lo sviluppo delle ZES </a:t>
            </a:r>
            <a:r>
              <a:rPr lang="it-IT" sz="1400" dirty="0">
                <a:latin typeface="Arial" panose="020B0604020202020204" pitchFamily="34" charset="0"/>
              </a:rPr>
              <a:t>– </a:t>
            </a:r>
            <a:r>
              <a:rPr lang="it-IT" sz="1400" i="1" dirty="0">
                <a:latin typeface="Arial" panose="020B0604020202020204" pitchFamily="34" charset="0"/>
              </a:rPr>
              <a:t>con Min. Coesione</a:t>
            </a:r>
          </a:p>
          <a:p>
            <a:pPr marL="285750" lvl="0" indent="-285750" defTabSz="446088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it-IT" dirty="0">
                <a:latin typeface="Arial" panose="020B0604020202020204" pitchFamily="34" charset="0"/>
              </a:rPr>
              <a:t>Edilizia penitenziaria e strutture di riabilitazione dei minori – </a:t>
            </a:r>
            <a:r>
              <a:rPr lang="it-IT" sz="1400" i="1" dirty="0">
                <a:latin typeface="Arial" panose="020B0604020202020204" pitchFamily="34" charset="0"/>
              </a:rPr>
              <a:t>con Min. Giustizia</a:t>
            </a:r>
            <a:r>
              <a:rPr lang="it-IT" dirty="0">
                <a:latin typeface="Arial" panose="020B0604020202020204" pitchFamily="34" charset="0"/>
              </a:rPr>
              <a:t>.</a:t>
            </a:r>
            <a:endParaRPr lang="it-IT" sz="1400" dirty="0">
              <a:latin typeface="Arial" panose="020B0604020202020204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45407" y="2464723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>
                <a:latin typeface="Arial" panose="020B0604020202020204" pitchFamily="34" charset="0"/>
              </a:rPr>
              <a:t>M3</a:t>
            </a:r>
            <a:endParaRPr lang="it-IT"/>
          </a:p>
        </p:txBody>
      </p:sp>
      <p:sp>
        <p:nvSpPr>
          <p:cNvPr id="20" name="Parentesi graffa aperta 19">
            <a:extLst>
              <a:ext uri="{FF2B5EF4-FFF2-40B4-BE49-F238E27FC236}">
                <a16:creationId xmlns:a16="http://schemas.microsoft.com/office/drawing/2014/main" id="{3BA846B3-4470-4E91-AD51-131B4BB41CCB}"/>
              </a:ext>
            </a:extLst>
          </p:cNvPr>
          <p:cNvSpPr/>
          <p:nvPr/>
        </p:nvSpPr>
        <p:spPr>
          <a:xfrm>
            <a:off x="510317" y="2237910"/>
            <a:ext cx="218606" cy="83064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23243" y="4148605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latin typeface="Arial" panose="020B0604020202020204" pitchFamily="34" charset="0"/>
              </a:rPr>
              <a:t>M5</a:t>
            </a:r>
            <a:endParaRPr lang="it-IT" dirty="0"/>
          </a:p>
        </p:txBody>
      </p:sp>
      <p:sp>
        <p:nvSpPr>
          <p:cNvPr id="22" name="Parentesi graffa aperta 21">
            <a:extLst>
              <a:ext uri="{FF2B5EF4-FFF2-40B4-BE49-F238E27FC236}">
                <a16:creationId xmlns:a16="http://schemas.microsoft.com/office/drawing/2014/main" id="{3BA846B3-4470-4E91-AD51-131B4BB41CCB}"/>
              </a:ext>
            </a:extLst>
          </p:cNvPr>
          <p:cNvSpPr/>
          <p:nvPr/>
        </p:nvSpPr>
        <p:spPr>
          <a:xfrm>
            <a:off x="522619" y="3429000"/>
            <a:ext cx="196393" cy="17907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9006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8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368598" y="1696740"/>
            <a:ext cx="8352928" cy="3770263"/>
          </a:xfrm>
          <a:prstGeom prst="rect">
            <a:avLst/>
          </a:prstGeom>
          <a:noFill/>
          <a:ln w="12700" cmpd="sng"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PROGETTI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it-IT" sz="1600" b="1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ItaliaVeloce</a:t>
            </a:r>
            <a:r>
              <a:rPr lang="it-IT" sz="16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 sperimentazioni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Opere ferroviarie: Alta Velocità, ERTMS, Piano Stazioni e </a:t>
            </a:r>
            <a:r>
              <a:rPr lang="it-IT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Upgrading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 delle linee e elettrificazione al Sud, Nodi e direttrici</a:t>
            </a:r>
          </a:p>
          <a:p>
            <a:pPr marL="342900" indent="-342900">
              <a:buFont typeface="Arial" charset="0"/>
              <a:buChar char="•"/>
            </a:pP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Sperimentazioni per lo sviluppo della mobilità ad idrogeno</a:t>
            </a:r>
          </a:p>
          <a:p>
            <a:pPr marL="342900" indent="-342900">
              <a:buFont typeface="Arial" charset="0"/>
              <a:buChar char="•"/>
            </a:pP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Monitoraggio tecnologico e messa in sicurezza di opere d’arte e infrastrutture stradali</a:t>
            </a:r>
          </a:p>
          <a:p>
            <a:pPr marL="342900" indent="-342900">
              <a:buFont typeface="Arial" charset="0"/>
              <a:buChar char="•"/>
            </a:pP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digitalizzazione della logistica e degli aeroporti;</a:t>
            </a:r>
          </a:p>
          <a:p>
            <a:pPr marL="342900" indent="-342900">
              <a:buFont typeface="Arial" charset="0"/>
              <a:buChar char="•"/>
            </a:pP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Completamento delle </a:t>
            </a:r>
            <a:r>
              <a:rPr 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ciclovie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turistiche</a:t>
            </a:r>
          </a:p>
          <a:p>
            <a:pPr marL="342900" indent="-342900">
              <a:buFont typeface="Arial" charset="0"/>
              <a:buChar char="•"/>
            </a:pP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Sviluppo delle ferrovie turistiche</a:t>
            </a:r>
          </a:p>
        </p:txBody>
      </p:sp>
      <p:sp>
        <p:nvSpPr>
          <p:cNvPr id="18" name="CasellaDiTesto 27">
            <a:extLst>
              <a:ext uri="{FF2B5EF4-FFF2-40B4-BE49-F238E27FC236}">
                <a16:creationId xmlns:a16="http://schemas.microsoft.com/office/drawing/2014/main" id="{CA0895A3-CE89-47E2-95CD-F05F74069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3FCF9A9A-70DE-4B8E-95ED-6DC65333AF73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SELEZIONE DEGLI INTERVENTI</a:t>
            </a:r>
          </a:p>
        </p:txBody>
      </p:sp>
    </p:spTree>
    <p:extLst>
      <p:ext uri="{BB962C8B-B14F-4D97-AF65-F5344CB8AC3E}">
        <p14:creationId xmlns:p14="http://schemas.microsoft.com/office/powerpoint/2010/main" val="389567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0" y="0"/>
            <a:ext cx="9144000" cy="1381125"/>
            <a:chOff x="0" y="0"/>
            <a:chExt cx="9144000" cy="1381125"/>
          </a:xfrm>
        </p:grpSpPr>
        <p:sp>
          <p:nvSpPr>
            <p:cNvPr id="6" name="Titolo 3"/>
            <p:cNvSpPr txBox="1">
              <a:spLocks/>
            </p:cNvSpPr>
            <p:nvPr/>
          </p:nvSpPr>
          <p:spPr>
            <a:xfrm>
              <a:off x="0" y="0"/>
              <a:ext cx="9144000" cy="1381125"/>
            </a:xfrm>
            <a:prstGeom prst="rect">
              <a:avLst/>
            </a:prstGeom>
            <a:solidFill>
              <a:srgbClr val="0070C0"/>
            </a:solidFill>
          </p:spPr>
          <p:txBody>
            <a:bodyPr vert="horz" anchor="b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3600" b="1" kern="1200">
                  <a:solidFill>
                    <a:schemeClr val="accent1">
                      <a:tint val="88000"/>
                      <a:satMod val="150000"/>
                    </a:schemeClr>
                  </a:solidFill>
                  <a:effectLst>
                    <a:outerShdw blurRad="53975" dist="22860" dir="5400000" algn="tl" rotWithShape="0">
                      <a:srgbClr val="000000">
                        <a:alpha val="55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r>
                <a:rPr lang="it-IT" altLang="it-IT" sz="1400">
                  <a:latin typeface="Arial Black" pitchFamily="34" charset="0"/>
                </a:rPr>
                <a:t>                          </a:t>
              </a:r>
              <a:endParaRPr lang="it-IT" altLang="it-IT" sz="1400">
                <a:latin typeface="Arial" charset="0"/>
                <a:cs typeface="Arial" charset="0"/>
              </a:endParaRPr>
            </a:p>
          </p:txBody>
        </p:sp>
        <p:grpSp>
          <p:nvGrpSpPr>
            <p:cNvPr id="7" name="Gruppo 13"/>
            <p:cNvGrpSpPr>
              <a:grpSpLocks/>
            </p:cNvGrpSpPr>
            <p:nvPr/>
          </p:nvGrpSpPr>
          <p:grpSpPr bwMode="auto">
            <a:xfrm>
              <a:off x="0" y="908050"/>
              <a:ext cx="9144000" cy="0"/>
              <a:chOff x="0" y="1196752"/>
              <a:chExt cx="9144000" cy="0"/>
            </a:xfrm>
          </p:grpSpPr>
          <p:cxnSp>
            <p:nvCxnSpPr>
              <p:cNvPr id="10" name="Connettore 1 9"/>
              <p:cNvCxnSpPr/>
              <p:nvPr/>
            </p:nvCxnSpPr>
            <p:spPr>
              <a:xfrm>
                <a:off x="0" y="1196752"/>
                <a:ext cx="3132138" cy="0"/>
              </a:xfrm>
              <a:prstGeom prst="line">
                <a:avLst/>
              </a:prstGeom>
              <a:ln w="8572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1 10"/>
              <p:cNvCxnSpPr/>
              <p:nvPr/>
            </p:nvCxnSpPr>
            <p:spPr>
              <a:xfrm>
                <a:off x="2987675" y="1196752"/>
                <a:ext cx="3132138" cy="0"/>
              </a:xfrm>
              <a:prstGeom prst="line">
                <a:avLst/>
              </a:prstGeom>
              <a:ln w="857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ttore 1 11"/>
              <p:cNvCxnSpPr/>
              <p:nvPr/>
            </p:nvCxnSpPr>
            <p:spPr>
              <a:xfrm>
                <a:off x="6011863" y="1196752"/>
                <a:ext cx="3132137" cy="0"/>
              </a:xfrm>
              <a:prstGeom prst="line">
                <a:avLst/>
              </a:prstGeom>
              <a:ln w="8572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Immagin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76" y="115889"/>
              <a:ext cx="579438" cy="649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EFD-2FF7-4BA1-B68E-5FDD295A0CD8}" type="slidenum">
              <a:rPr lang="it-IT" smtClean="0"/>
              <a:t>9</a:t>
            </a:fld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377280" y="1824231"/>
            <a:ext cx="8352928" cy="2939266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1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FORMA PARAMETRICA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tra Enti territoriali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(secondo le rispettive competenze):</a:t>
            </a:r>
          </a:p>
          <a:p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Ciclovie urbane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–Comuni e Città metropolitane</a:t>
            </a:r>
          </a:p>
          <a:p>
            <a:endParaRPr lang="it-I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Rinnovo di autobus a basso impatto ambientale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–Regioni e Comuni </a:t>
            </a:r>
          </a:p>
          <a:p>
            <a:endParaRPr lang="it-I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Rinnovo treni TPL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– Regioni</a:t>
            </a:r>
          </a:p>
          <a:p>
            <a:pPr marL="342900" indent="-342900">
              <a:buFont typeface="Arial" charset="0"/>
              <a:buChar char="•"/>
            </a:pPr>
            <a:endParaRPr lang="it-I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Rinnovo navi TPL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- Regioni</a:t>
            </a:r>
          </a:p>
          <a:p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Programma “</a:t>
            </a:r>
            <a:r>
              <a:rPr lang="it-IT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 green and social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” per l’edilizia residenziale pubblica  </a:t>
            </a: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- Regioni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sellaDiTesto 27">
            <a:extLst>
              <a:ext uri="{FF2B5EF4-FFF2-40B4-BE49-F238E27FC236}">
                <a16:creationId xmlns:a16="http://schemas.microsoft.com/office/drawing/2014/main" id="{CA0895A3-CE89-47E2-95CD-F05F74069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5" y="115888"/>
            <a:ext cx="792162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chemeClr val="bg1"/>
                </a:solidFill>
                <a:latin typeface="Arial" charset="0"/>
                <a:cs typeface="Arial" charset="0"/>
              </a:rPr>
              <a:t>Ministero delle Infrastrutture e della Mobilità Sostenibili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3FCF9A9A-70DE-4B8E-95ED-6DC65333AF73}"/>
              </a:ext>
            </a:extLst>
          </p:cNvPr>
          <p:cNvSpPr txBox="1"/>
          <p:nvPr/>
        </p:nvSpPr>
        <p:spPr>
          <a:xfrm>
            <a:off x="179512" y="984560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LA SELEZIONE DEGLI INTERVENTI</a:t>
            </a:r>
          </a:p>
        </p:txBody>
      </p:sp>
    </p:spTree>
    <p:extLst>
      <p:ext uri="{BB962C8B-B14F-4D97-AF65-F5344CB8AC3E}">
        <p14:creationId xmlns:p14="http://schemas.microsoft.com/office/powerpoint/2010/main" val="4067098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D7EAD3EBA900B48BA63171CD58EA3B7" ma:contentTypeVersion="4" ma:contentTypeDescription="Creare un nuovo documento." ma:contentTypeScope="" ma:versionID="82e59521a2046605b33d8807ad5a69fc">
  <xsd:schema xmlns:xsd="http://www.w3.org/2001/XMLSchema" xmlns:xs="http://www.w3.org/2001/XMLSchema" xmlns:p="http://schemas.microsoft.com/office/2006/metadata/properties" xmlns:ns2="34c7ee0b-d962-4ab9-a970-a35624f50b27" xmlns:ns3="661bcfab-a357-4648-af47-dfe7cde63181" targetNamespace="http://schemas.microsoft.com/office/2006/metadata/properties" ma:root="true" ma:fieldsID="3d97bc9a8aa9f5199ff6f5673affcdfa" ns2:_="" ns3:_="">
    <xsd:import namespace="34c7ee0b-d962-4ab9-a970-a35624f50b27"/>
    <xsd:import namespace="661bcfab-a357-4648-af47-dfe7cde631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7ee0b-d962-4ab9-a970-a35624f50b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1bcfab-a357-4648-af47-dfe7cde631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5E095A-DB60-4746-A175-1FC219621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c7ee0b-d962-4ab9-a970-a35624f50b27"/>
    <ds:schemaRef ds:uri="661bcfab-a357-4648-af47-dfe7cde631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7007D6-CB93-4925-BE96-42915BB4F749}">
  <ds:schemaRefs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metadata/properties"/>
    <ds:schemaRef ds:uri="661bcfab-a357-4648-af47-dfe7cde63181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34c7ee0b-d962-4ab9-a970-a35624f50b27"/>
  </ds:schemaRefs>
</ds:datastoreItem>
</file>

<file path=customXml/itemProps3.xml><?xml version="1.0" encoding="utf-8"?>
<ds:datastoreItem xmlns:ds="http://schemas.openxmlformats.org/officeDocument/2006/customXml" ds:itemID="{43ABE57F-921C-4BC7-B416-F0B7B91B62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1097</Words>
  <Application>Microsoft Office PowerPoint</Application>
  <PresentationFormat>Presentazione su schermo (4:3)</PresentationFormat>
  <Paragraphs>162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#italiaveloce</dc:title>
  <dc:creator>Calise Alessandra</dc:creator>
  <cp:lastModifiedBy>Dalla Costa Francesca</cp:lastModifiedBy>
  <cp:revision>8</cp:revision>
  <cp:lastPrinted>2021-04-15T11:17:08Z</cp:lastPrinted>
  <dcterms:created xsi:type="dcterms:W3CDTF">2020-06-10T12:19:59Z</dcterms:created>
  <dcterms:modified xsi:type="dcterms:W3CDTF">2021-04-15T14:17:06Z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0x010100CD7EAD3EBA900B48BA63171CD58EA3B7</vt:lpwstr>
  </property>
</Properties>
</file>