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9" r:id="rId2"/>
    <p:sldId id="297" r:id="rId3"/>
    <p:sldId id="275" r:id="rId4"/>
    <p:sldId id="276" r:id="rId5"/>
    <p:sldId id="277" r:id="rId6"/>
    <p:sldId id="292" r:id="rId7"/>
    <p:sldId id="261" r:id="rId8"/>
    <p:sldId id="29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ele Meoli" initials="MM" lastIdx="16" clrIdx="0">
    <p:extLst>
      <p:ext uri="{19B8F6BF-5375-455C-9EA6-DF929625EA0E}">
        <p15:presenceInfo xmlns:p15="http://schemas.microsoft.com/office/powerpoint/2012/main" userId="d5734154932b09d5" providerId="Windows Live"/>
      </p:ext>
    </p:extLst>
  </p:cmAuthor>
  <p:cmAuthor id="2" name="Albachiara Boffelli" initials="AB" lastIdx="27" clrIdx="1">
    <p:extLst>
      <p:ext uri="{19B8F6BF-5375-455C-9EA6-DF929625EA0E}">
        <p15:presenceInfo xmlns:p15="http://schemas.microsoft.com/office/powerpoint/2012/main" userId="Albachiara Boffell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696B"/>
    <a:srgbClr val="FFEB84"/>
    <a:srgbClr val="FDD47F"/>
    <a:srgbClr val="F1E784"/>
    <a:srgbClr val="FBEA84"/>
    <a:srgbClr val="F3E884"/>
    <a:srgbClr val="FEE382"/>
    <a:srgbClr val="FAEA84"/>
    <a:srgbClr val="F6E984"/>
    <a:srgbClr val="E8E5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tile chi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37" autoAdjust="0"/>
    <p:restoredTop sz="94796" autoAdjust="0"/>
  </p:normalViewPr>
  <p:slideViewPr>
    <p:cSldViewPr snapToGrid="0">
      <p:cViewPr varScale="1">
        <p:scale>
          <a:sx n="68" d="100"/>
          <a:sy n="68" d="100"/>
        </p:scale>
        <p:origin x="6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Investimenti (miliardi €)</a:t>
            </a:r>
            <a:r>
              <a:rPr lang="it-IT" baseline="0" dirty="0"/>
              <a:t> </a:t>
            </a:r>
          </a:p>
          <a:p>
            <a:pPr>
              <a:defRPr/>
            </a:pPr>
            <a:r>
              <a:rPr lang="it-IT" sz="1400" b="1" i="1" baseline="0" dirty="0"/>
              <a:t>Investimento complessivo di 14.07 miliardi </a:t>
            </a:r>
          </a:p>
          <a:p>
            <a:pPr>
              <a:defRPr/>
            </a:pPr>
            <a:r>
              <a:rPr lang="it-IT" sz="1400" i="1" baseline="0" dirty="0"/>
              <a:t>(12.24 RRF + 0.93 </a:t>
            </a:r>
            <a:r>
              <a:rPr lang="it-IT" sz="1400" i="1" baseline="0" dirty="0" err="1"/>
              <a:t>React</a:t>
            </a:r>
            <a:r>
              <a:rPr lang="it-IT" sz="1400" i="1" baseline="0" dirty="0"/>
              <a:t> EU + 0.90 cofinanziamento privato nei dottorati industriali, «green» e digitali)</a:t>
            </a:r>
            <a:endParaRPr lang="it-IT" sz="1400" i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Investments (billion €)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A87B-43CF-B816-D160BC0AD17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87B-43CF-B816-D160BC0AD17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A87B-43CF-B816-D160BC0AD17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87B-43CF-B816-D160BC0AD17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A87B-43CF-B816-D160BC0AD17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A87B-43CF-B816-D160BC0AD17D}"/>
              </c:ext>
            </c:extLst>
          </c:dPt>
          <c:dLbls>
            <c:dLbl>
              <c:idx val="0"/>
              <c:layout>
                <c:manualLayout>
                  <c:x val="9.1787439613526478E-2"/>
                  <c:y val="5.661712668082095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87B-43CF-B816-D160BC0AD17D}"/>
                </c:ext>
              </c:extLst>
            </c:dLbl>
            <c:dLbl>
              <c:idx val="1"/>
              <c:layout>
                <c:manualLayout>
                  <c:x val="5.0724637681159424E-2"/>
                  <c:y val="-5.66171266808210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87B-43CF-B816-D160BC0AD17D}"/>
                </c:ext>
              </c:extLst>
            </c:dLbl>
            <c:dLbl>
              <c:idx val="2"/>
              <c:layout>
                <c:manualLayout>
                  <c:x val="4.8309178743961179E-2"/>
                  <c:y val="3.680113234253356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87B-43CF-B816-D160BC0AD17D}"/>
                </c:ext>
              </c:extLst>
            </c:dLbl>
            <c:dLbl>
              <c:idx val="3"/>
              <c:layout>
                <c:manualLayout>
                  <c:x val="4.7629839238845145E-2"/>
                  <c:y val="-5.545240493406789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87B-43CF-B816-D160BC0AD17D}"/>
                </c:ext>
              </c:extLst>
            </c:dLbl>
            <c:dLbl>
              <c:idx val="4"/>
              <c:layout>
                <c:manualLayout>
                  <c:x val="-3.7439613526570048E-2"/>
                  <c:y val="-2.8308563340410991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87B-43CF-B816-D160BC0AD17D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Foglio1!$A$2:$A$7</c:f>
              <c:strCache>
                <c:ptCount val="6"/>
                <c:pt idx="0">
                  <c:v>Studenti (housing e borse di studio)</c:v>
                </c:pt>
                <c:pt idx="1">
                  <c:v>Didattica</c:v>
                </c:pt>
                <c:pt idx="2">
                  <c:v>Orientamento</c:v>
                </c:pt>
                <c:pt idx="3">
                  <c:v>Progetti di ricerca e Persone</c:v>
                </c:pt>
                <c:pt idx="4">
                  <c:v>Infrastrutture</c:v>
                </c:pt>
                <c:pt idx="5">
                  <c:v>Progetti KET ed Ecosistemi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2.35</c:v>
                </c:pt>
                <c:pt idx="1">
                  <c:v>0.41000000000000003</c:v>
                </c:pt>
                <c:pt idx="2">
                  <c:v>0.25</c:v>
                </c:pt>
                <c:pt idx="3">
                  <c:v>6.5890000000000004</c:v>
                </c:pt>
                <c:pt idx="4">
                  <c:v>1.5710000000000002</c:v>
                </c:pt>
                <c:pt idx="5">
                  <c:v>2.9000000000000004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7B-43CF-B816-D160BC0AD17D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A797F-3033-4D73-9EB0-E834108FF7EE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7FBDEF-639A-45AC-8E12-B965840415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2192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4BB838-3084-4960-9740-31D686780B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A8E8937-7FE8-4F0D-85E3-59C160D10A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729A429-87B2-4965-B2C1-A9824A6F5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54925-46D0-4826-A25A-74F6E28C4E7B}" type="datetime1">
              <a:rPr lang="en-US" smtClean="0"/>
              <a:t>4/15/2021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6EEC097-4286-4C54-8B7B-610BFA790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Conferenza Unificata</a:t>
            </a:r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85A5EC5-6AA2-4586-A4FB-10E71F28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880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05A99B-A3CB-4278-B9AD-3CDE03C2A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46D15CF-1D23-42BF-80BE-62F2F545A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681D36A-A13C-4930-B36C-9062D7EE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0A329-BF51-4691-94B6-C81C0DBFA557}" type="datetime1">
              <a:rPr lang="en-US" smtClean="0"/>
              <a:t>4/15/2021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52CDA64-48B3-4059-87D7-E76A93C05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B55EF26-B3FF-4598-A9A2-E8435960E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251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CE78871-EDA8-490D-8343-5284A9BD3F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9201D8E-DDD4-4089-BBD6-5BFE4963D5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FAB366-8272-4B45-8F67-62F2D504F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28D40-B91C-414E-96AD-2A42E921815D}" type="datetime1">
              <a:rPr lang="en-US" smtClean="0"/>
              <a:t>4/15/2021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A67B79D-0493-43A4-953B-42EEE56C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BA69AB0-9DDB-4199-AA09-009E6FBD2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0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9448E3-9B0A-4919-A443-09E34AB18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CB24E3-B616-4F9A-A9C3-B767760F6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0DD61AE-618B-4509-9054-D8D9EC5FD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AE659-5B9F-4E39-8FED-4DF0D7C0A745}" type="datetime1">
              <a:rPr lang="en-US" smtClean="0"/>
              <a:t>4/15/2021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E386F5-14D2-4226-A6F4-41BFF5B8D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871AEBA-74A8-4C23-9D60-7BC966B22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6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2CDA8B-23B4-4365-977B-E9991C34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752655B-96C9-44E7-BB26-35803F2C6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9DE7C7-217E-42DB-8BE5-C02CAB976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FFCE-A76A-409E-8B7A-9EED6760AFE5}" type="datetime1">
              <a:rPr lang="en-US" smtClean="0"/>
              <a:t>4/15/2021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AE91C8-E42D-48BE-BBB8-B8D597A4F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E61B16-D489-4922-89AA-A7C563616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941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CC0E4B-1E71-4E0A-9547-B43C28B9E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8862C4-F589-4F1F-934F-2D5F974ED0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7EAEAA2-8A9A-4FA3-9374-13B3A16DE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BAA1534-A4EC-4D24-A96F-16E84C56A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1681-BC40-4361-9F42-1858025C5722}" type="datetime1">
              <a:rPr lang="en-US" smtClean="0"/>
              <a:t>4/15/2021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30729E-A541-4DBB-B861-4ADFAB4E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F0E6C05-5A6F-451B-B5E0-D33F15B1C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026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247C01-99E2-48F7-ADD6-4467F9829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9087F5F-72A6-421B-9102-E1E8C0A93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A49DA7-1C2A-46E4-BF95-61693A4DAA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39DC644-B374-446E-A32A-C5B8D3F0FB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2FB5F75-B060-4434-B747-706735BE5C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C6DE0F8-97CD-4D27-ADA2-C1A62AF9E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FEC2-5F0A-4B58-AF48-FAA99E04F2BA}" type="datetime1">
              <a:rPr lang="en-US" smtClean="0"/>
              <a:t>4/15/2021</a:t>
            </a:fld>
            <a:endParaRPr lang="en-US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D61A683-A56F-4F97-B033-05159643D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BC99905-C45C-4761-A415-C5E32FB20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00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54189-552A-4710-8095-BE1447C83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3723903-F36F-4C6D-BE1B-71102A5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348EE-08BE-4632-975B-D8C9765F2DE5}" type="datetime1">
              <a:rPr lang="en-US" smtClean="0"/>
              <a:t>4/15/2021</a:t>
            </a:fld>
            <a:endParaRPr lang="en-US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819558E-D2C7-424C-A90B-8DD2187B1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D9EE54F-6C21-4984-A7E3-C955F67EF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333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ED0142A-7E87-42A2-A87D-271085CA6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DF9D-3230-4BEA-9269-B6643BA8AF64}" type="datetime1">
              <a:rPr lang="en-US" smtClean="0"/>
              <a:t>4/15/2021</a:t>
            </a:fld>
            <a:endParaRPr lang="en-US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4B66075-A2DD-44FB-BC61-C47ABD496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7BD9258-E174-4385-917E-415BDF4DC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34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3DDF1E-25EE-45EF-9F35-2484686B3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C7CF39D-CF02-40A9-9647-D8975E04E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53F229D-C45B-44EC-A7F2-B7B5940C6C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651B2B4-7BF8-4EE5-9A98-AAAE93A22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29B6-5A56-455E-838D-DE2DAC89A318}" type="datetime1">
              <a:rPr lang="en-US" smtClean="0"/>
              <a:t>4/15/2021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5FE967B-479D-4D3F-B3FC-99EB13BF5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3E6D1E7-C8C8-4E5D-A475-1D09D0989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083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ABAE35-3405-4093-8347-604D92C33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DF38395-9023-4454-ACDD-921AD5A53F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FC80539-51BE-40F1-A333-9D142D298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2B040F6-E91F-4EC3-8218-7B4EAD218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E6DD-7334-40EC-9429-9DC6C0E7722E}" type="datetime1">
              <a:rPr lang="en-US" smtClean="0"/>
              <a:t>4/15/2021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934C032-2E92-4E7E-A7B4-48D2C7B66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37AE147-9DB2-47E6-AB67-A6126BAF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63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E2ADF2D-AACD-49F2-BFCF-48FCDB86C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C2D576A-6D7C-4637-902B-7F89D4412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F085C8B-689A-4D9F-9424-A3BAC3BF6A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23006-343C-4D57-9E96-4E48CEDC9103}" type="datetime1">
              <a:rPr lang="en-US" smtClean="0"/>
              <a:t>4/15/2021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0222A2A-D610-4FBC-8963-1ABEF52C7D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4B1C59-631F-47AF-9B80-45E0446B7F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E415C-D550-45DB-9EE1-1E3DDE94E94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01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8203B1-E6BB-41B7-ACB9-53BE723CE8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122363"/>
            <a:ext cx="12191999" cy="2387600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r>
              <a:rPr lang="it-IT" dirty="0"/>
              <a:t>Missione 4: </a:t>
            </a:r>
            <a:br>
              <a:rPr lang="it-IT" dirty="0"/>
            </a:br>
            <a:r>
              <a:rPr lang="it-IT" dirty="0"/>
              <a:t>Obiettivi e Strategia</a:t>
            </a:r>
            <a:endParaRPr lang="en-US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87FFCC3-F57D-442D-B79C-250C22D83F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15 Aprile 2021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A75ACF2-304F-4C7A-8E1B-D8DC5C28D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Conferenza Unificata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31BDF57-BA32-4066-950D-6C9FB394F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282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EB3E5A-73DE-4BD9-94A9-EFFDFE044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nostra missione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EFD871-1969-4CF1-B996-57F308FC9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Potenziare il capitale umano del paese, per una più efficace attività di ricerca e per accompagnare la transizione «green» e digitale del nostro Paese, volta a migliorarne attrattività e produttività</a:t>
            </a:r>
          </a:p>
          <a:p>
            <a:endParaRPr lang="it-IT" dirty="0"/>
          </a:p>
          <a:p>
            <a:r>
              <a:rPr lang="it-IT" dirty="0"/>
              <a:t>Tre linee di azione:</a:t>
            </a:r>
          </a:p>
          <a:p>
            <a:pPr lvl="1"/>
            <a:r>
              <a:rPr lang="it-IT" b="1" dirty="0"/>
              <a:t>Investire sulle persone </a:t>
            </a:r>
            <a:r>
              <a:rPr lang="it-IT" dirty="0"/>
              <a:t>per accrescere il capitale umano e offrire nuove opportunità ai più giovani</a:t>
            </a:r>
          </a:p>
          <a:p>
            <a:pPr lvl="1"/>
            <a:r>
              <a:rPr lang="it-IT" b="1" dirty="0"/>
              <a:t>Ridurre i gap </a:t>
            </a:r>
            <a:r>
              <a:rPr lang="it-IT" dirty="0"/>
              <a:t>(territoriali, sociali, digitali, di genere) nell’istruzione universitaria e nella ricerca</a:t>
            </a:r>
          </a:p>
          <a:p>
            <a:pPr lvl="1"/>
            <a:r>
              <a:rPr lang="it-IT" b="1" dirty="0"/>
              <a:t>Semplificare </a:t>
            </a:r>
            <a:r>
              <a:rPr lang="it-IT" dirty="0"/>
              <a:t>le relazioni fra i soggetti attivi nell’attività di ricerca, di base, applicata e industriale al fine di rendere attuabili da subito i progetti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7E5E8B9-16DA-44C1-B40D-128119433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CA852C6-7176-4E3F-B4A6-C61D2B7B6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856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50CF9B-E63F-44DD-898D-AE7CB328A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221" y="64500"/>
            <a:ext cx="10960101" cy="1325563"/>
          </a:xfrm>
        </p:spPr>
        <p:txBody>
          <a:bodyPr/>
          <a:lstStyle/>
          <a:p>
            <a:r>
              <a:rPr lang="it-IT" dirty="0"/>
              <a:t>1. Investire sulle persone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7806F6F-ADC8-4EBA-9C91-1CE5AB5B5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65A200A-A827-4D03-9E4C-15255DEF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6" name="Tabella 6">
            <a:extLst>
              <a:ext uri="{FF2B5EF4-FFF2-40B4-BE49-F238E27FC236}">
                <a16:creationId xmlns:a16="http://schemas.microsoft.com/office/drawing/2014/main" id="{DCD03725-B1B2-4FBB-A0DD-E43C317FA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3656284"/>
              </p:ext>
            </p:extLst>
          </p:nvPr>
        </p:nvGraphicFramePr>
        <p:xfrm>
          <a:off x="838200" y="1029115"/>
          <a:ext cx="10487558" cy="5851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2921">
                  <a:extLst>
                    <a:ext uri="{9D8B030D-6E8A-4147-A177-3AD203B41FA5}">
                      <a16:colId xmlns:a16="http://schemas.microsoft.com/office/drawing/2014/main" val="1805740568"/>
                    </a:ext>
                  </a:extLst>
                </a:gridCol>
                <a:gridCol w="2723361">
                  <a:extLst>
                    <a:ext uri="{9D8B030D-6E8A-4147-A177-3AD203B41FA5}">
                      <a16:colId xmlns:a16="http://schemas.microsoft.com/office/drawing/2014/main" val="436309194"/>
                    </a:ext>
                  </a:extLst>
                </a:gridCol>
                <a:gridCol w="5521276">
                  <a:extLst>
                    <a:ext uri="{9D8B030D-6E8A-4147-A177-3AD203B41FA5}">
                      <a16:colId xmlns:a16="http://schemas.microsoft.com/office/drawing/2014/main" val="615144529"/>
                    </a:ext>
                  </a:extLst>
                </a:gridCol>
              </a:tblGrid>
              <a:tr h="281463">
                <a:tc>
                  <a:txBody>
                    <a:bodyPr/>
                    <a:lstStyle/>
                    <a:p>
                      <a:r>
                        <a:rPr lang="it-IT" sz="1400" dirty="0"/>
                        <a:t>Parole chiave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Aree di 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Iniziative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607299"/>
                  </a:ext>
                </a:extLst>
              </a:tr>
              <a:tr h="1266584">
                <a:tc rowSpan="2">
                  <a:txBody>
                    <a:bodyPr/>
                    <a:lstStyle/>
                    <a:p>
                      <a:r>
                        <a:rPr lang="it-IT" sz="1400" b="1" dirty="0"/>
                        <a:t>Integrazione del percorso educativo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Riforme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M4C1 Riforma 1.1 Student housing</a:t>
                      </a:r>
                    </a:p>
                    <a:p>
                      <a:r>
                        <a:rPr lang="it-IT" sz="1400" dirty="0"/>
                        <a:t>M4C1 Riforma 3.1 Sistema ITS</a:t>
                      </a:r>
                    </a:p>
                    <a:p>
                      <a:r>
                        <a:rPr lang="it-IT" sz="1400" dirty="0"/>
                        <a:t>M4C1 Riforma 3.4 Lauree abilitanti</a:t>
                      </a:r>
                    </a:p>
                    <a:p>
                      <a:r>
                        <a:rPr lang="it-IT" sz="1400" dirty="0"/>
                        <a:t>M4C1 Riforma 3.5 Classi di laurea</a:t>
                      </a:r>
                    </a:p>
                    <a:p>
                      <a:r>
                        <a:rPr lang="it-IT" sz="1400" dirty="0"/>
                        <a:t>M4C1 Riforma 3.6 Dottorati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503582"/>
                  </a:ext>
                </a:extLst>
              </a:tr>
              <a:tr h="281463">
                <a:tc vMerge="1">
                  <a:txBody>
                    <a:bodyPr/>
                    <a:lstStyle/>
                    <a:p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Integrazione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M4C1 3.2 Orientamento attivo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556388"/>
                  </a:ext>
                </a:extLst>
              </a:tr>
              <a:tr h="478487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dirty="0"/>
                        <a:t>Personale altamente qualificato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Formazione dello staff attuale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M4C1 2.4 Didattica e competenze universitarie avanzate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+internazionalizzazione +iniziative AFAM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843963"/>
                  </a:ext>
                </a:extLst>
              </a:tr>
              <a:tr h="1073102">
                <a:tc vMerge="1">
                  <a:txBody>
                    <a:bodyPr/>
                    <a:lstStyle/>
                    <a:p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Nuovi dottorati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M4C1 2.4 Dottorati per sostenibilità e digitalizzazione</a:t>
                      </a:r>
                    </a:p>
                    <a:p>
                      <a:r>
                        <a:rPr lang="it-IT" sz="1400" dirty="0"/>
                        <a:t>M4C1 3.3 Nuovi dottorati di ricerca, per la PA, per i Beni Culturali</a:t>
                      </a:r>
                    </a:p>
                    <a:p>
                      <a:r>
                        <a:rPr lang="it-IT" sz="1400" dirty="0"/>
                        <a:t>M4C2 2.4 Dottorati industriali</a:t>
                      </a:r>
                    </a:p>
                    <a:p>
                      <a:r>
                        <a:rPr lang="it-IT" sz="1400" dirty="0"/>
                        <a:t>M4C2 2.4 Dottorati «green» e digitali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904589"/>
                  </a:ext>
                </a:extLst>
              </a:tr>
              <a:tr h="478487">
                <a:tc vMerge="1">
                  <a:txBody>
                    <a:bodyPr/>
                    <a:lstStyle/>
                    <a:p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Nuove risorse (post-doc e tenure-track)</a:t>
                      </a:r>
                      <a:endParaRPr lang="it-IT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M4C2 1.1 Partenariati estesi per la ricerca</a:t>
                      </a:r>
                    </a:p>
                    <a:p>
                      <a:r>
                        <a:rPr lang="it-IT" sz="1400" dirty="0"/>
                        <a:t>M4C2 1.2 Giovani ricercatori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140477"/>
                  </a:ext>
                </a:extLst>
              </a:tr>
              <a:tr h="873456">
                <a:tc>
                  <a:txBody>
                    <a:bodyPr/>
                    <a:lstStyle/>
                    <a:p>
                      <a:r>
                        <a:rPr lang="it-IT" sz="1400" b="1" dirty="0"/>
                        <a:t>Ricercatori giovani ed internazionali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M4C2 1.2 ERC, MSCA-</a:t>
                      </a:r>
                      <a:r>
                        <a:rPr lang="it-IT" sz="1400" dirty="0" err="1"/>
                        <a:t>Individual</a:t>
                      </a:r>
                      <a:r>
                        <a:rPr lang="it-IT" sz="1400" dirty="0"/>
                        <a:t> </a:t>
                      </a:r>
                      <a:r>
                        <a:rPr lang="it-IT" sz="1400" dirty="0" err="1"/>
                        <a:t>fellowship</a:t>
                      </a:r>
                      <a:r>
                        <a:rPr lang="it-IT" sz="1400" dirty="0"/>
                        <a:t>/Seal of </a:t>
                      </a:r>
                      <a:r>
                        <a:rPr lang="it-IT" sz="1400" dirty="0" err="1"/>
                        <a:t>excellence</a:t>
                      </a:r>
                      <a:endParaRPr lang="it-IT" sz="1400" dirty="0"/>
                    </a:p>
                    <a:p>
                      <a:r>
                        <a:rPr lang="it-IT" sz="1400" dirty="0"/>
                        <a:t>M4C2 1.6 PRIN iniziativa per ricercatori giovani ed internazionali</a:t>
                      </a:r>
                    </a:p>
                    <a:p>
                      <a:r>
                        <a:rPr lang="it-IT" sz="1400" dirty="0"/>
                        <a:t>Ipotesi di riforma per assunzioni di personale giovane/internazionale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354330"/>
                  </a:ext>
                </a:extLst>
              </a:tr>
              <a:tr h="478487">
                <a:tc>
                  <a:txBody>
                    <a:bodyPr/>
                    <a:lstStyle/>
                    <a:p>
                      <a:r>
                        <a:rPr lang="it-IT" sz="1400" b="1" dirty="0"/>
                        <a:t>Mobilità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M4C2 Riforma 1.1 Mobilità dei ricercatori</a:t>
                      </a:r>
                    </a:p>
                    <a:p>
                      <a:r>
                        <a:rPr lang="it-IT" sz="1400" dirty="0"/>
                        <a:t>M4C2 1.2. Programmi di mobilità breve per giovani ricercatori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995568"/>
                  </a:ext>
                </a:extLst>
              </a:tr>
              <a:tr h="474162">
                <a:tc>
                  <a:txBody>
                    <a:bodyPr/>
                    <a:lstStyle/>
                    <a:p>
                      <a:r>
                        <a:rPr lang="it-IT" sz="1400" b="1" dirty="0"/>
                        <a:t>Life-long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M4C1 Didattica e competenze universitarie avanzate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359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327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50CF9B-E63F-44DD-898D-AE7CB328A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r>
              <a:rPr lang="it-IT" dirty="0"/>
              <a:t>2. Ridurre i gap</a:t>
            </a:r>
          </a:p>
        </p:txBody>
      </p:sp>
      <p:graphicFrame>
        <p:nvGraphicFramePr>
          <p:cNvPr id="6" name="Tabella 6">
            <a:extLst>
              <a:ext uri="{FF2B5EF4-FFF2-40B4-BE49-F238E27FC236}">
                <a16:creationId xmlns:a16="http://schemas.microsoft.com/office/drawing/2014/main" id="{DCD03725-B1B2-4FBB-A0DD-E43C317FA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0008684"/>
              </p:ext>
            </p:extLst>
          </p:nvPr>
        </p:nvGraphicFramePr>
        <p:xfrm>
          <a:off x="1054099" y="965610"/>
          <a:ext cx="10083799" cy="5020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8266">
                  <a:extLst>
                    <a:ext uri="{9D8B030D-6E8A-4147-A177-3AD203B41FA5}">
                      <a16:colId xmlns:a16="http://schemas.microsoft.com/office/drawing/2014/main" val="1805740568"/>
                    </a:ext>
                  </a:extLst>
                </a:gridCol>
                <a:gridCol w="2363249">
                  <a:extLst>
                    <a:ext uri="{9D8B030D-6E8A-4147-A177-3AD203B41FA5}">
                      <a16:colId xmlns:a16="http://schemas.microsoft.com/office/drawing/2014/main" val="615144529"/>
                    </a:ext>
                  </a:extLst>
                </a:gridCol>
                <a:gridCol w="5502284">
                  <a:extLst>
                    <a:ext uri="{9D8B030D-6E8A-4147-A177-3AD203B41FA5}">
                      <a16:colId xmlns:a16="http://schemas.microsoft.com/office/drawing/2014/main" val="3627356999"/>
                    </a:ext>
                  </a:extLst>
                </a:gridCol>
              </a:tblGrid>
              <a:tr h="327094">
                <a:tc>
                  <a:txBody>
                    <a:bodyPr/>
                    <a:lstStyle/>
                    <a:p>
                      <a:r>
                        <a:rPr lang="it-IT" sz="1400" dirty="0"/>
                        <a:t>Parole chiave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Gap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Iniziative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607299"/>
                  </a:ext>
                </a:extLst>
              </a:tr>
              <a:tr h="2044338">
                <a:tc rowSpan="4">
                  <a:txBody>
                    <a:bodyPr/>
                    <a:lstStyle/>
                    <a:p>
                      <a:r>
                        <a:rPr lang="it-IT" sz="1400" b="1" dirty="0"/>
                        <a:t>Ridurre i gap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Territoriali</a:t>
                      </a:r>
                    </a:p>
                    <a:p>
                      <a:r>
                        <a:rPr lang="it-IT" sz="1400" dirty="0"/>
                        <a:t>(inclusa la rigenerazione urbana, le piccole città e le aree rurali)</a:t>
                      </a:r>
                    </a:p>
                    <a:p>
                      <a:endParaRPr lang="it-IT" sz="1400" dirty="0"/>
                    </a:p>
                    <a:p>
                      <a:endParaRPr lang="it-IT" sz="1400" dirty="0"/>
                    </a:p>
                    <a:p>
                      <a:endParaRPr lang="it-IT" sz="1400" dirty="0"/>
                    </a:p>
                    <a:p>
                      <a:endParaRPr lang="it-IT" sz="1400" dirty="0"/>
                    </a:p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M4C1 1.1: Student housing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M4C1 2.4: Didattica e competenze universitarie avanzate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M4C1 3.2: Orientamento attivo</a:t>
                      </a:r>
                    </a:p>
                    <a:p>
                      <a:r>
                        <a:rPr lang="it-IT" sz="1400" dirty="0"/>
                        <a:t>M4C2 1.1: Partenariati estesi per la ricerca (priorità per il Sud)</a:t>
                      </a:r>
                    </a:p>
                    <a:p>
                      <a:r>
                        <a:rPr lang="it-IT" sz="1400" dirty="0"/>
                        <a:t>M4C2 1.6: PRIN</a:t>
                      </a:r>
                    </a:p>
                    <a:p>
                      <a:r>
                        <a:rPr lang="it-IT" sz="1400" dirty="0"/>
                        <a:t>M4C2 2.3: Ecosistemi (in collaborazione con il Ministero per la Coesione Territoriale e per il Sud)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503582"/>
                  </a:ext>
                </a:extLst>
              </a:tr>
              <a:tr h="428700">
                <a:tc vMerge="1">
                  <a:txBody>
                    <a:bodyPr/>
                    <a:lstStyle/>
                    <a:p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Sociali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M4C1 1.2: Borse di studio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078165"/>
                  </a:ext>
                </a:extLst>
              </a:tr>
              <a:tr h="428700">
                <a:tc vMerge="1">
                  <a:txBody>
                    <a:bodyPr/>
                    <a:lstStyle/>
                    <a:p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Digitali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M4C1 2.4: Didattica e competenze universitarie avanzate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166662"/>
                  </a:ext>
                </a:extLst>
              </a:tr>
              <a:tr h="1218853">
                <a:tc vMerge="1">
                  <a:txBody>
                    <a:bodyPr/>
                    <a:lstStyle/>
                    <a:p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Di genere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M4C1 3.2: Orientamento attivo («STEM for women»)</a:t>
                      </a:r>
                    </a:p>
                    <a:p>
                      <a:r>
                        <a:rPr lang="it-IT" sz="1400" dirty="0"/>
                        <a:t>M4C2 1.1: Partenariati estesi per la ricerca (almeno 40% donne)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251700"/>
                  </a:ext>
                </a:extLst>
              </a:tr>
              <a:tr h="572415">
                <a:tc>
                  <a:txBody>
                    <a:bodyPr/>
                    <a:lstStyle/>
                    <a:p>
                      <a:r>
                        <a:rPr lang="it-IT" sz="1400" b="1" dirty="0"/>
                        <a:t>Multidisciplinarietà e Soft 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M4C1 Reform 3.5: Riforma delle classi di laurea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M4C2 1.6: Iniziativa PRIN con parte dedicata alla multidisciplinarità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140477"/>
                  </a:ext>
                </a:extLst>
              </a:tr>
            </a:tbl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7806F6F-ADC8-4EBA-9C91-1CE5AB5B5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65A200A-A827-4D03-9E4C-15255DEF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247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50CF9B-E63F-44DD-898D-AE7CB328A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r>
              <a:rPr lang="it-IT" dirty="0"/>
              <a:t>3. Semplificazione</a:t>
            </a:r>
          </a:p>
        </p:txBody>
      </p:sp>
      <p:graphicFrame>
        <p:nvGraphicFramePr>
          <p:cNvPr id="6" name="Tabella 6">
            <a:extLst>
              <a:ext uri="{FF2B5EF4-FFF2-40B4-BE49-F238E27FC236}">
                <a16:creationId xmlns:a16="http://schemas.microsoft.com/office/drawing/2014/main" id="{DCD03725-B1B2-4FBB-A0DD-E43C317FA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0543324"/>
              </p:ext>
            </p:extLst>
          </p:nvPr>
        </p:nvGraphicFramePr>
        <p:xfrm>
          <a:off x="1054099" y="1040711"/>
          <a:ext cx="10083799" cy="5315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1233">
                  <a:extLst>
                    <a:ext uri="{9D8B030D-6E8A-4147-A177-3AD203B41FA5}">
                      <a16:colId xmlns:a16="http://schemas.microsoft.com/office/drawing/2014/main" val="1805740568"/>
                    </a:ext>
                  </a:extLst>
                </a:gridCol>
                <a:gridCol w="2226913">
                  <a:extLst>
                    <a:ext uri="{9D8B030D-6E8A-4147-A177-3AD203B41FA5}">
                      <a16:colId xmlns:a16="http://schemas.microsoft.com/office/drawing/2014/main" val="1280241355"/>
                    </a:ext>
                  </a:extLst>
                </a:gridCol>
                <a:gridCol w="6095653">
                  <a:extLst>
                    <a:ext uri="{9D8B030D-6E8A-4147-A177-3AD203B41FA5}">
                      <a16:colId xmlns:a16="http://schemas.microsoft.com/office/drawing/2014/main" val="615144529"/>
                    </a:ext>
                  </a:extLst>
                </a:gridCol>
              </a:tblGrid>
              <a:tr h="359329">
                <a:tc>
                  <a:txBody>
                    <a:bodyPr/>
                    <a:lstStyle/>
                    <a:p>
                      <a:r>
                        <a:rPr lang="it-IT" sz="1400" dirty="0"/>
                        <a:t>Parole chiave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Aree di 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Iniziative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607299"/>
                  </a:ext>
                </a:extLst>
              </a:tr>
              <a:tr h="908435">
                <a:tc rowSpan="2">
                  <a:txBody>
                    <a:bodyPr/>
                    <a:lstStyle/>
                    <a:p>
                      <a:r>
                        <a:rPr lang="it-IT" sz="1400" b="1" dirty="0"/>
                        <a:t>Semplificazione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Integrazione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M4C2 Riforma 1.1: Collaborazione nell’attività di ricerca</a:t>
                      </a:r>
                    </a:p>
                    <a:p>
                      <a:r>
                        <a:rPr lang="it-IT" sz="1400" dirty="0"/>
                        <a:t>M4C2 1.1: Partnership estese di ricerca (criterio della massa critica)</a:t>
                      </a:r>
                    </a:p>
                    <a:p>
                      <a:r>
                        <a:rPr lang="it-IT" sz="1400" dirty="0"/>
                        <a:t>M4C2 2.3: Ecosistemi territoriali (criterio della massa critica)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503582"/>
                  </a:ext>
                </a:extLst>
              </a:tr>
              <a:tr h="635904">
                <a:tc vMerge="1">
                  <a:txBody>
                    <a:bodyPr/>
                    <a:lstStyle/>
                    <a:p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Responsabilità (identificazione dei «Leading subject»)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M4C2 1.1: Partnership estese di ricerca </a:t>
                      </a:r>
                    </a:p>
                    <a:p>
                      <a:r>
                        <a:rPr lang="it-IT" sz="1400" dirty="0"/>
                        <a:t>M4C2 2.3: Ecosistemi territoriali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3396471"/>
                  </a:ext>
                </a:extLst>
              </a:tr>
              <a:tr h="635904">
                <a:tc rowSpan="2">
                  <a:txBody>
                    <a:bodyPr/>
                    <a:lstStyle/>
                    <a:p>
                      <a:r>
                        <a:rPr lang="it-IT" sz="1400" b="1" dirty="0"/>
                        <a:t>Condivisione delle risorse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Infrastrutture per la didattica</a:t>
                      </a:r>
                    </a:p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M4C1 2.4: Didattica e competenze universitarie avanzate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140477"/>
                  </a:ext>
                </a:extLst>
              </a:tr>
              <a:tr h="908435">
                <a:tc vMerge="1">
                  <a:txBody>
                    <a:bodyPr/>
                    <a:lstStyle/>
                    <a:p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Infrastrutture per la ricerca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M4C2 1.7: Infrastrutture di ricerca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M4C2 2.1: Centri nazionali per le KET (Key </a:t>
                      </a:r>
                      <a:r>
                        <a:rPr lang="it-IT" sz="1400" dirty="0" err="1"/>
                        <a:t>Enabling</a:t>
                      </a:r>
                      <a:r>
                        <a:rPr lang="it-IT" sz="1400" dirty="0"/>
                        <a:t> Technologies)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591698"/>
                  </a:ext>
                </a:extLst>
              </a:tr>
              <a:tr h="635904">
                <a:tc rowSpan="2">
                  <a:txBody>
                    <a:bodyPr/>
                    <a:lstStyle/>
                    <a:p>
                      <a:r>
                        <a:rPr lang="it-IT" sz="1400" b="1" dirty="0"/>
                        <a:t>Sostenibilità di lungo termine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Finanziaria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Concetti chiave: la ricerca non è spesa corrente, perché ha l’obiettivo di generare un impatto di lungo periodo. Il cofinanziamento è comunque importante.</a:t>
                      </a:r>
                      <a:endParaRPr lang="it-IT" sz="1400" b="1" dirty="0"/>
                    </a:p>
                    <a:p>
                      <a:r>
                        <a:rPr lang="it-IT" sz="1400" dirty="0"/>
                        <a:t>M4C1 1.1: Student housing (coinvolgimento del mercato)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354330"/>
                  </a:ext>
                </a:extLst>
              </a:tr>
              <a:tr h="908435">
                <a:tc vMerge="1">
                  <a:txBody>
                    <a:bodyPr/>
                    <a:lstStyle/>
                    <a:p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Riforme e Investimenti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M4C1 Riforma 3.6: Collegamento fra riforme e nuovi dottorati</a:t>
                      </a:r>
                    </a:p>
                    <a:p>
                      <a:r>
                        <a:rPr lang="it-IT" sz="1400" dirty="0"/>
                        <a:t>M4C2 Riforma 1.1: Collegamento fra riforme e nuove opportunità di investimento in attività di ricerca</a:t>
                      </a:r>
                    </a:p>
                    <a:p>
                      <a:endParaRPr lang="it-IT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11837"/>
                  </a:ext>
                </a:extLst>
              </a:tr>
            </a:tbl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7806F6F-ADC8-4EBA-9C91-1CE5AB5B5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65A200A-A827-4D03-9E4C-15255DEF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861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D9AA60-546D-4D04-8181-3118C41D4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0667"/>
            <a:ext cx="12192000" cy="1325563"/>
          </a:xfrm>
        </p:spPr>
        <p:txBody>
          <a:bodyPr/>
          <a:lstStyle/>
          <a:p>
            <a:r>
              <a:rPr lang="it-IT" dirty="0"/>
              <a:t>Destinazione delle risorse di M4 (iniziative MUR)</a:t>
            </a:r>
            <a:endParaRPr lang="en-US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F42B2FF-569A-432D-AA2A-56E3A16E6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18E73BD-48FC-49F6-A22A-861F25B67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18" name="Segnaposto contenuto 17">
            <a:extLst>
              <a:ext uri="{FF2B5EF4-FFF2-40B4-BE49-F238E27FC236}">
                <a16:creationId xmlns:a16="http://schemas.microsoft.com/office/drawing/2014/main" id="{B5074E03-5B6D-4411-B371-FB0BE0A402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2206072"/>
              </p:ext>
            </p:extLst>
          </p:nvPr>
        </p:nvGraphicFramePr>
        <p:xfrm>
          <a:off x="0" y="1019173"/>
          <a:ext cx="12192000" cy="5648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6299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e 4">
            <a:extLst>
              <a:ext uri="{FF2B5EF4-FFF2-40B4-BE49-F238E27FC236}">
                <a16:creationId xmlns:a16="http://schemas.microsoft.com/office/drawing/2014/main" id="{B8F96FAE-3606-464E-953B-4B9192B3E28E}"/>
              </a:ext>
            </a:extLst>
          </p:cNvPr>
          <p:cNvSpPr/>
          <p:nvPr/>
        </p:nvSpPr>
        <p:spPr>
          <a:xfrm>
            <a:off x="4025640" y="1778000"/>
            <a:ext cx="1620000" cy="1620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/>
              <a:t>Ministero Istruzione</a:t>
            </a: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F9CBA3ED-06D1-4BE8-9F35-C72F4596CB02}"/>
              </a:ext>
            </a:extLst>
          </p:cNvPr>
          <p:cNvSpPr/>
          <p:nvPr/>
        </p:nvSpPr>
        <p:spPr>
          <a:xfrm>
            <a:off x="6820160" y="105450"/>
            <a:ext cx="1620000" cy="1656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/>
              <a:t>Ministero</a:t>
            </a:r>
          </a:p>
          <a:p>
            <a:pPr algn="ctr"/>
            <a:r>
              <a:rPr lang="it-IT" sz="1200" dirty="0"/>
              <a:t>Innovazione Tecnologica e Transizione Digitale</a:t>
            </a:r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40CF7C8B-DDE6-4438-AE2F-371D9FD6FF33}"/>
              </a:ext>
            </a:extLst>
          </p:cNvPr>
          <p:cNvSpPr/>
          <p:nvPr/>
        </p:nvSpPr>
        <p:spPr>
          <a:xfrm>
            <a:off x="9614680" y="1778000"/>
            <a:ext cx="1620000" cy="1620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/>
              <a:t>Ministero Sviluppo Economico</a:t>
            </a: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D1356D9C-1F7B-42AD-9BF6-FD57639FBEEF}"/>
              </a:ext>
            </a:extLst>
          </p:cNvPr>
          <p:cNvSpPr/>
          <p:nvPr/>
        </p:nvSpPr>
        <p:spPr>
          <a:xfrm>
            <a:off x="9614680" y="4208520"/>
            <a:ext cx="1620000" cy="1620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/>
              <a:t>Ministero Pubblica </a:t>
            </a:r>
            <a:r>
              <a:rPr lang="it-IT" sz="1200" dirty="0" err="1"/>
              <a:t>Amm</a:t>
            </a:r>
            <a:r>
              <a:rPr lang="it-IT" sz="1200" dirty="0"/>
              <a:t>.</a:t>
            </a:r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ED93F694-E589-4B85-BD7A-4AB15F0F147D}"/>
              </a:ext>
            </a:extLst>
          </p:cNvPr>
          <p:cNvSpPr/>
          <p:nvPr/>
        </p:nvSpPr>
        <p:spPr>
          <a:xfrm>
            <a:off x="6820160" y="5019040"/>
            <a:ext cx="1620000" cy="1620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/>
              <a:t>Ministero</a:t>
            </a:r>
          </a:p>
          <a:p>
            <a:pPr algn="ctr"/>
            <a:r>
              <a:rPr lang="it-IT" sz="1200" dirty="0"/>
              <a:t> Beni Culturali</a:t>
            </a:r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57646129-F5A3-46F0-B9DF-0F1866AE1604}"/>
              </a:ext>
            </a:extLst>
          </p:cNvPr>
          <p:cNvSpPr/>
          <p:nvPr/>
        </p:nvSpPr>
        <p:spPr>
          <a:xfrm>
            <a:off x="4025640" y="4208520"/>
            <a:ext cx="1620000" cy="1620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/>
              <a:t>Ministero per Coesione Territoriale e Sud</a:t>
            </a:r>
          </a:p>
        </p:txBody>
      </p:sp>
      <p:sp>
        <p:nvSpPr>
          <p:cNvPr id="11" name="Ovale 10">
            <a:extLst>
              <a:ext uri="{FF2B5EF4-FFF2-40B4-BE49-F238E27FC236}">
                <a16:creationId xmlns:a16="http://schemas.microsoft.com/office/drawing/2014/main" id="{224A12F7-F9DE-4A03-AC05-66CC5596B648}"/>
              </a:ext>
            </a:extLst>
          </p:cNvPr>
          <p:cNvSpPr/>
          <p:nvPr/>
        </p:nvSpPr>
        <p:spPr>
          <a:xfrm>
            <a:off x="6820160" y="2588520"/>
            <a:ext cx="1620000" cy="1620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b="1" dirty="0"/>
              <a:t>Ministero Università e Ricerca</a:t>
            </a:r>
          </a:p>
        </p:txBody>
      </p:sp>
      <p:sp>
        <p:nvSpPr>
          <p:cNvPr id="70" name="Freccia bidirezionale orizzontale 69">
            <a:extLst>
              <a:ext uri="{FF2B5EF4-FFF2-40B4-BE49-F238E27FC236}">
                <a16:creationId xmlns:a16="http://schemas.microsoft.com/office/drawing/2014/main" id="{2C61A2C3-8749-470E-9A2B-1407020EABEC}"/>
              </a:ext>
            </a:extLst>
          </p:cNvPr>
          <p:cNvSpPr/>
          <p:nvPr/>
        </p:nvSpPr>
        <p:spPr>
          <a:xfrm rot="1199443">
            <a:off x="5575256" y="2856857"/>
            <a:ext cx="1277480" cy="364767"/>
          </a:xfrm>
          <a:prstGeom prst="leftRightArrow">
            <a:avLst/>
          </a:prstGeom>
          <a:solidFill>
            <a:schemeClr val="accent2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3.2</a:t>
            </a:r>
          </a:p>
        </p:txBody>
      </p:sp>
      <p:sp>
        <p:nvSpPr>
          <p:cNvPr id="71" name="Freccia a destra 70">
            <a:extLst>
              <a:ext uri="{FF2B5EF4-FFF2-40B4-BE49-F238E27FC236}">
                <a16:creationId xmlns:a16="http://schemas.microsoft.com/office/drawing/2014/main" id="{B9B3792B-46CE-4CB1-9E18-44F6F20E3899}"/>
              </a:ext>
            </a:extLst>
          </p:cNvPr>
          <p:cNvSpPr/>
          <p:nvPr/>
        </p:nvSpPr>
        <p:spPr>
          <a:xfrm rot="16200000">
            <a:off x="7206988" y="2001200"/>
            <a:ext cx="810000" cy="363600"/>
          </a:xfrm>
          <a:prstGeom prst="rightArrow">
            <a:avLst/>
          </a:prstGeom>
          <a:solidFill>
            <a:schemeClr val="accent2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2.4</a:t>
            </a:r>
          </a:p>
        </p:txBody>
      </p:sp>
      <p:sp>
        <p:nvSpPr>
          <p:cNvPr id="72" name="Freccia bidirezionale orizzontale 71">
            <a:extLst>
              <a:ext uri="{FF2B5EF4-FFF2-40B4-BE49-F238E27FC236}">
                <a16:creationId xmlns:a16="http://schemas.microsoft.com/office/drawing/2014/main" id="{912978E9-A4AF-4E01-B626-E70C1024A2F8}"/>
              </a:ext>
            </a:extLst>
          </p:cNvPr>
          <p:cNvSpPr/>
          <p:nvPr/>
        </p:nvSpPr>
        <p:spPr>
          <a:xfrm rot="20300961">
            <a:off x="8388680" y="2822538"/>
            <a:ext cx="1277480" cy="364767"/>
          </a:xfrm>
          <a:prstGeom prst="leftRightArrow">
            <a:avLst/>
          </a:prstGeom>
          <a:solidFill>
            <a:srgbClr val="507BC8"/>
          </a:solidFill>
          <a:ln>
            <a:solidFill>
              <a:srgbClr val="507B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2.1</a:t>
            </a:r>
          </a:p>
        </p:txBody>
      </p:sp>
      <p:sp>
        <p:nvSpPr>
          <p:cNvPr id="74" name="Freccia a sinistra 73">
            <a:extLst>
              <a:ext uri="{FF2B5EF4-FFF2-40B4-BE49-F238E27FC236}">
                <a16:creationId xmlns:a16="http://schemas.microsoft.com/office/drawing/2014/main" id="{1F4983A4-774A-4AB8-BDF5-22FBB5157128}"/>
              </a:ext>
            </a:extLst>
          </p:cNvPr>
          <p:cNvSpPr/>
          <p:nvPr/>
        </p:nvSpPr>
        <p:spPr>
          <a:xfrm rot="21094588">
            <a:off x="8114529" y="2450769"/>
            <a:ext cx="1512523" cy="363600"/>
          </a:xfrm>
          <a:prstGeom prst="leftArrow">
            <a:avLst/>
          </a:prstGeom>
          <a:solidFill>
            <a:srgbClr val="507BC8"/>
          </a:solidFill>
          <a:ln>
            <a:solidFill>
              <a:srgbClr val="507B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1.3-1.6-2.2</a:t>
            </a:r>
          </a:p>
        </p:txBody>
      </p:sp>
      <p:sp>
        <p:nvSpPr>
          <p:cNvPr id="75" name="Freccia a destra 74">
            <a:extLst>
              <a:ext uri="{FF2B5EF4-FFF2-40B4-BE49-F238E27FC236}">
                <a16:creationId xmlns:a16="http://schemas.microsoft.com/office/drawing/2014/main" id="{144C343A-B5D7-4BC6-8712-01BFB224B27F}"/>
              </a:ext>
            </a:extLst>
          </p:cNvPr>
          <p:cNvSpPr/>
          <p:nvPr/>
        </p:nvSpPr>
        <p:spPr>
          <a:xfrm rot="330398">
            <a:off x="5642974" y="2471109"/>
            <a:ext cx="1559722" cy="363600"/>
          </a:xfrm>
          <a:prstGeom prst="rightArrow">
            <a:avLst/>
          </a:prstGeom>
          <a:solidFill>
            <a:schemeClr val="accent2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2.1-2.2</a:t>
            </a:r>
          </a:p>
        </p:txBody>
      </p:sp>
      <p:sp>
        <p:nvSpPr>
          <p:cNvPr id="77" name="Freccia a destra 76">
            <a:extLst>
              <a:ext uri="{FF2B5EF4-FFF2-40B4-BE49-F238E27FC236}">
                <a16:creationId xmlns:a16="http://schemas.microsoft.com/office/drawing/2014/main" id="{B7FB1305-DC62-492E-A683-46797C5E353D}"/>
              </a:ext>
            </a:extLst>
          </p:cNvPr>
          <p:cNvSpPr/>
          <p:nvPr/>
        </p:nvSpPr>
        <p:spPr>
          <a:xfrm rot="2169981">
            <a:off x="8185011" y="4099164"/>
            <a:ext cx="1634298" cy="363600"/>
          </a:xfrm>
          <a:prstGeom prst="rightArrow">
            <a:avLst/>
          </a:prstGeom>
          <a:solidFill>
            <a:schemeClr val="accent2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3.5</a:t>
            </a:r>
          </a:p>
        </p:txBody>
      </p:sp>
      <p:sp>
        <p:nvSpPr>
          <p:cNvPr id="78" name="Freccia a destra 77">
            <a:extLst>
              <a:ext uri="{FF2B5EF4-FFF2-40B4-BE49-F238E27FC236}">
                <a16:creationId xmlns:a16="http://schemas.microsoft.com/office/drawing/2014/main" id="{002E2A3A-86DF-49E4-915C-B12D83CE6B77}"/>
              </a:ext>
            </a:extLst>
          </p:cNvPr>
          <p:cNvSpPr/>
          <p:nvPr/>
        </p:nvSpPr>
        <p:spPr>
          <a:xfrm rot="5400000">
            <a:off x="7246032" y="4428090"/>
            <a:ext cx="803782" cy="363600"/>
          </a:xfrm>
          <a:prstGeom prst="rightArrow">
            <a:avLst/>
          </a:prstGeom>
          <a:solidFill>
            <a:schemeClr val="accent2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3.5</a:t>
            </a:r>
          </a:p>
        </p:txBody>
      </p:sp>
      <p:sp>
        <p:nvSpPr>
          <p:cNvPr id="79" name="Freccia a sinistra 78">
            <a:extLst>
              <a:ext uri="{FF2B5EF4-FFF2-40B4-BE49-F238E27FC236}">
                <a16:creationId xmlns:a16="http://schemas.microsoft.com/office/drawing/2014/main" id="{14E5647F-16A4-4459-BABA-4F25489FF22D}"/>
              </a:ext>
            </a:extLst>
          </p:cNvPr>
          <p:cNvSpPr/>
          <p:nvPr/>
        </p:nvSpPr>
        <p:spPr>
          <a:xfrm rot="19528578">
            <a:off x="5491790" y="4153191"/>
            <a:ext cx="1634400" cy="363600"/>
          </a:xfrm>
          <a:prstGeom prst="leftArrow">
            <a:avLst/>
          </a:prstGeom>
          <a:solidFill>
            <a:srgbClr val="507BC8"/>
          </a:solidFill>
          <a:ln>
            <a:solidFill>
              <a:srgbClr val="507B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/>
              <a:t>2.3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27709470-6A7C-43A7-A9FE-6DE212F83A37}"/>
              </a:ext>
            </a:extLst>
          </p:cNvPr>
          <p:cNvSpPr txBox="1"/>
          <p:nvPr/>
        </p:nvSpPr>
        <p:spPr>
          <a:xfrm>
            <a:off x="1267521" y="5311554"/>
            <a:ext cx="1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M4C1</a:t>
            </a:r>
            <a:endParaRPr lang="en-US" dirty="0"/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3B7476F1-B840-43B3-9E0C-1C38CE5F898C}"/>
              </a:ext>
            </a:extLst>
          </p:cNvPr>
          <p:cNvSpPr txBox="1"/>
          <p:nvPr/>
        </p:nvSpPr>
        <p:spPr>
          <a:xfrm>
            <a:off x="1267521" y="5738052"/>
            <a:ext cx="1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M4C2</a:t>
            </a:r>
            <a:endParaRPr lang="en-US" dirty="0"/>
          </a:p>
        </p:txBody>
      </p:sp>
      <p:sp>
        <p:nvSpPr>
          <p:cNvPr id="80" name="Freccia a destra 79">
            <a:extLst>
              <a:ext uri="{FF2B5EF4-FFF2-40B4-BE49-F238E27FC236}">
                <a16:creationId xmlns:a16="http://schemas.microsoft.com/office/drawing/2014/main" id="{36742295-C2A2-4F83-905D-0722C0FDAECF}"/>
              </a:ext>
            </a:extLst>
          </p:cNvPr>
          <p:cNvSpPr/>
          <p:nvPr/>
        </p:nvSpPr>
        <p:spPr>
          <a:xfrm>
            <a:off x="403830" y="5314420"/>
            <a:ext cx="810000" cy="363600"/>
          </a:xfrm>
          <a:prstGeom prst="rightArrow">
            <a:avLst/>
          </a:prstGeom>
          <a:solidFill>
            <a:schemeClr val="accent2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ccia a destra 80">
            <a:extLst>
              <a:ext uri="{FF2B5EF4-FFF2-40B4-BE49-F238E27FC236}">
                <a16:creationId xmlns:a16="http://schemas.microsoft.com/office/drawing/2014/main" id="{19072A6F-B951-4B64-AB0C-DF9EDBFC39FD}"/>
              </a:ext>
            </a:extLst>
          </p:cNvPr>
          <p:cNvSpPr/>
          <p:nvPr/>
        </p:nvSpPr>
        <p:spPr>
          <a:xfrm>
            <a:off x="403830" y="5738052"/>
            <a:ext cx="810000" cy="363600"/>
          </a:xfrm>
          <a:prstGeom prst="rightArrow">
            <a:avLst/>
          </a:prstGeom>
          <a:solidFill>
            <a:srgbClr val="507BC8"/>
          </a:solidFill>
          <a:ln>
            <a:solidFill>
              <a:srgbClr val="507B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CasellaDiTesto 81">
            <a:extLst>
              <a:ext uri="{FF2B5EF4-FFF2-40B4-BE49-F238E27FC236}">
                <a16:creationId xmlns:a16="http://schemas.microsoft.com/office/drawing/2014/main" id="{F54CC69F-088E-494C-93C2-7D959E4EB33D}"/>
              </a:ext>
            </a:extLst>
          </p:cNvPr>
          <p:cNvSpPr txBox="1"/>
          <p:nvPr/>
        </p:nvSpPr>
        <p:spPr>
          <a:xfrm>
            <a:off x="319805" y="750616"/>
            <a:ext cx="370583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>
                <a:solidFill>
                  <a:schemeClr val="accent2"/>
                </a:solidFill>
              </a:rPr>
              <a:t>M4C1</a:t>
            </a:r>
          </a:p>
          <a:p>
            <a:r>
              <a:rPr lang="it-IT" sz="1600" dirty="0"/>
              <a:t>2.1 </a:t>
            </a:r>
            <a:r>
              <a:rPr lang="it-IT" sz="16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Sistema ITS</a:t>
            </a:r>
          </a:p>
          <a:p>
            <a:r>
              <a:rPr lang="it-IT" sz="1600" dirty="0">
                <a:solidFill>
                  <a:srgbClr val="000000"/>
                </a:solidFill>
              </a:rPr>
              <a:t>2.2 </a:t>
            </a:r>
            <a:r>
              <a:rPr lang="it-IT" sz="1600" dirty="0">
                <a:effectLst/>
                <a:ea typeface="Calibri" panose="020F0502020204030204" pitchFamily="34" charset="0"/>
              </a:rPr>
              <a:t>Formazione alla didattica digitale</a:t>
            </a:r>
            <a:endParaRPr lang="it-IT" sz="16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r>
              <a:rPr lang="it-IT" sz="1600" dirty="0">
                <a:solidFill>
                  <a:srgbClr val="000000"/>
                </a:solidFill>
              </a:rPr>
              <a:t>2.4 </a:t>
            </a:r>
            <a:r>
              <a:rPr lang="it-IT" sz="16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Didattica e competenze universitarie avanzate</a:t>
            </a:r>
          </a:p>
          <a:p>
            <a:r>
              <a:rPr lang="it-IT" sz="1600" dirty="0">
                <a:solidFill>
                  <a:srgbClr val="000000"/>
                </a:solidFill>
                <a:ea typeface="Calibri" panose="020F0502020204030204" pitchFamily="34" charset="0"/>
              </a:rPr>
              <a:t>3.2 </a:t>
            </a:r>
            <a:r>
              <a:rPr lang="it-IT" sz="16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Orientamento attivo</a:t>
            </a:r>
          </a:p>
          <a:p>
            <a:r>
              <a:rPr lang="it-IT" sz="1600" dirty="0">
                <a:solidFill>
                  <a:srgbClr val="000000"/>
                </a:solidFill>
              </a:rPr>
              <a:t>3.4 </a:t>
            </a:r>
            <a:r>
              <a:rPr lang="it-IT" sz="16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Dottorati per PA e Cultural Heritage</a:t>
            </a:r>
          </a:p>
          <a:p>
            <a:endParaRPr lang="it-IT" sz="16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r>
              <a:rPr lang="it-IT" sz="1600" b="1" dirty="0">
                <a:solidFill>
                  <a:schemeClr val="accent1"/>
                </a:solidFill>
              </a:rPr>
              <a:t>M4C2</a:t>
            </a:r>
          </a:p>
          <a:p>
            <a:r>
              <a:rPr lang="it-IT" sz="1600" dirty="0"/>
              <a:t>1.3 </a:t>
            </a:r>
            <a:r>
              <a:rPr lang="it-IT" sz="1600" dirty="0">
                <a:effectLst/>
                <a:ea typeface="Times New Roman" panose="02020603050405020304" pitchFamily="18" charset="0"/>
              </a:rPr>
              <a:t>Accordi per l’innovazione</a:t>
            </a:r>
          </a:p>
          <a:p>
            <a:r>
              <a:rPr lang="it-IT" sz="1600" dirty="0"/>
              <a:t>1.6 Partenariati </a:t>
            </a:r>
            <a:r>
              <a:rPr lang="it-IT" sz="1600" dirty="0">
                <a:effectLst/>
                <a:ea typeface="Times New Roman" panose="02020603050405020304" pitchFamily="18" charset="0"/>
              </a:rPr>
              <a:t>Horizon Europe </a:t>
            </a:r>
            <a:endParaRPr lang="it-IT" sz="1600" dirty="0">
              <a:ea typeface="Times New Roman" panose="02020603050405020304" pitchFamily="18" charset="0"/>
            </a:endParaRPr>
          </a:p>
          <a:p>
            <a:r>
              <a:rPr lang="it-IT" sz="1600" dirty="0"/>
              <a:t>2.1 Progetti KET</a:t>
            </a:r>
            <a:endParaRPr lang="it-IT" sz="1600" dirty="0">
              <a:effectLst/>
              <a:ea typeface="Times New Roman" panose="02020603050405020304" pitchFamily="18" charset="0"/>
            </a:endParaRPr>
          </a:p>
          <a:p>
            <a:r>
              <a:rPr lang="it-IT" sz="1600" dirty="0"/>
              <a:t>2.2 Centri di trasferimento tecnologico</a:t>
            </a:r>
          </a:p>
          <a:p>
            <a:r>
              <a:rPr lang="it-IT" sz="1600" dirty="0"/>
              <a:t>2.3 Ecosistemi dell’innovazione sostenibile</a:t>
            </a:r>
          </a:p>
        </p:txBody>
      </p:sp>
      <p:sp>
        <p:nvSpPr>
          <p:cNvPr id="22" name="Titolo 1">
            <a:extLst>
              <a:ext uri="{FF2B5EF4-FFF2-40B4-BE49-F238E27FC236}">
                <a16:creationId xmlns:a16="http://schemas.microsoft.com/office/drawing/2014/main" id="{4CF36A2A-B2EF-4838-9CC7-30F9CFDACC8E}"/>
              </a:ext>
            </a:extLst>
          </p:cNvPr>
          <p:cNvSpPr txBox="1">
            <a:spLocks/>
          </p:cNvSpPr>
          <p:nvPr/>
        </p:nvSpPr>
        <p:spPr>
          <a:xfrm>
            <a:off x="319805" y="-77735"/>
            <a:ext cx="10175631" cy="11118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dirty="0"/>
              <a:t>Network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44D4D550-76ED-487D-8AE9-B725A880D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Conferenza Unificata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31B5C614-BCFD-4800-9AD5-3813DFEE4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8595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548FC3-D335-409F-949F-BEC03422B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azioni in avvio nel 2021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474D4A-EA9B-4EC0-9DC0-C8CB53EAF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768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it-IT" dirty="0"/>
              <a:t>Investire sulle persone</a:t>
            </a:r>
          </a:p>
          <a:p>
            <a:pPr marL="971550" lvl="1" indent="-514350">
              <a:buFont typeface="+mj-lt"/>
              <a:buAutoNum type="alphaLcPeriod"/>
            </a:pPr>
            <a:r>
              <a:rPr lang="it-IT" dirty="0"/>
              <a:t>Riforma delle lauree abilitanti e delle classi di laurea</a:t>
            </a:r>
          </a:p>
          <a:p>
            <a:pPr marL="971550" lvl="1" indent="-514350">
              <a:buFont typeface="+mj-lt"/>
              <a:buAutoNum type="alphaLcPeriod"/>
            </a:pPr>
            <a:r>
              <a:rPr lang="it-IT" dirty="0"/>
              <a:t>Riforma dei dottorati</a:t>
            </a:r>
          </a:p>
          <a:p>
            <a:pPr marL="971550" lvl="1" indent="-514350">
              <a:buFont typeface="+mj-lt"/>
              <a:buAutoNum type="alphaLcPeriod"/>
            </a:pPr>
            <a:r>
              <a:rPr lang="it-IT" dirty="0"/>
              <a:t>Bandi per giovani ricercatori</a:t>
            </a:r>
          </a:p>
          <a:p>
            <a:pPr marL="971550" lvl="1" indent="-514350">
              <a:buFont typeface="+mj-lt"/>
              <a:buAutoNum type="alphaLcPeriod"/>
            </a:pPr>
            <a:r>
              <a:rPr lang="it-IT" dirty="0"/>
              <a:t>Incremento della mobilità di studenti e ricercatori (staff)</a:t>
            </a:r>
          </a:p>
          <a:p>
            <a:pPr marL="514350" indent="-514350">
              <a:buAutoNum type="arabicPeriod"/>
            </a:pPr>
            <a:endParaRPr lang="it-IT" dirty="0"/>
          </a:p>
          <a:p>
            <a:pPr marL="514350" indent="-514350">
              <a:buAutoNum type="arabicPeriod"/>
            </a:pPr>
            <a:r>
              <a:rPr lang="it-IT" dirty="0"/>
              <a:t>Ridurre i gap</a:t>
            </a:r>
          </a:p>
          <a:p>
            <a:pPr marL="971550" lvl="1" indent="-514350">
              <a:buFont typeface="+mj-lt"/>
              <a:buAutoNum type="alphaLcPeriod"/>
            </a:pPr>
            <a:r>
              <a:rPr lang="it-IT" dirty="0"/>
              <a:t>Student housing (tramite la 338/2000, avvio dei lavori sulla riforma)</a:t>
            </a:r>
          </a:p>
          <a:p>
            <a:pPr marL="971550" lvl="1" indent="-514350">
              <a:buFont typeface="+mj-lt"/>
              <a:buAutoNum type="alphaLcPeriod"/>
            </a:pPr>
            <a:r>
              <a:rPr lang="it-IT" dirty="0"/>
              <a:t>Borse di studio</a:t>
            </a:r>
          </a:p>
          <a:p>
            <a:pPr marL="971550" lvl="1" indent="-514350">
              <a:buFont typeface="+mj-lt"/>
              <a:buAutoNum type="alphaLcPeriod"/>
            </a:pPr>
            <a:r>
              <a:rPr lang="it-IT" dirty="0"/>
              <a:t>PRIN</a:t>
            </a:r>
          </a:p>
          <a:p>
            <a:pPr marL="971550" lvl="1" indent="-514350">
              <a:buFont typeface="+mj-lt"/>
              <a:buAutoNum type="alphaLcPeriod"/>
            </a:pPr>
            <a:endParaRPr lang="it-IT" dirty="0"/>
          </a:p>
          <a:p>
            <a:pPr marL="514350" indent="-514350">
              <a:buAutoNum type="arabicPeriod"/>
            </a:pPr>
            <a:r>
              <a:rPr lang="it-IT" dirty="0"/>
              <a:t>Semplificazione e «</a:t>
            </a:r>
            <a:r>
              <a:rPr lang="it-IT" dirty="0" err="1"/>
              <a:t>cantierabilità</a:t>
            </a:r>
            <a:r>
              <a:rPr lang="it-IT" dirty="0"/>
              <a:t>»</a:t>
            </a:r>
          </a:p>
          <a:p>
            <a:pPr marL="971550" lvl="1" indent="-514350">
              <a:buFont typeface="+mj-lt"/>
              <a:buAutoNum type="alphaLcPeriod"/>
            </a:pPr>
            <a:r>
              <a:rPr lang="it-IT" dirty="0"/>
              <a:t>Costituzione di una cabina di regia interministeriale</a:t>
            </a:r>
          </a:p>
          <a:p>
            <a:pPr marL="971550" lvl="1" indent="-514350">
              <a:buFont typeface="+mj-lt"/>
              <a:buAutoNum type="alphaLcPeriod"/>
            </a:pPr>
            <a:r>
              <a:rPr lang="it-IT" dirty="0"/>
              <a:t>Bandi per la costituzioni di partenariati estesi per la ricerca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C5F16CA-D9FB-4404-A57B-0A0D4FD3B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Conferenza Unificata</a:t>
            </a:r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6B64F2C-4241-4F68-B52A-0D67254D4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E415C-D550-45DB-9EE1-1E3DDE94E94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1305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1935</TotalTime>
  <Words>835</Words>
  <Application>Microsoft Office PowerPoint</Application>
  <PresentationFormat>Widescreen</PresentationFormat>
  <Paragraphs>162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Tema di Office</vt:lpstr>
      <vt:lpstr> Missione 4:  Obiettivi e Strategia</vt:lpstr>
      <vt:lpstr>La nostra missione</vt:lpstr>
      <vt:lpstr>1. Investire sulle persone</vt:lpstr>
      <vt:lpstr>2. Ridurre i gap</vt:lpstr>
      <vt:lpstr>3. Semplificazione</vt:lpstr>
      <vt:lpstr>Destinazione delle risorse di M4 (iniziative MUR)</vt:lpstr>
      <vt:lpstr>Presentazione standard di PowerPoint</vt:lpstr>
      <vt:lpstr>Le azioni in avvio nel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Meeting 04/03/2021 – Metodo e responsabilità</dc:title>
  <dc:creator>Albachiara Boffelli</dc:creator>
  <cp:lastModifiedBy>Dalla Costa Francesca</cp:lastModifiedBy>
  <cp:revision>127</cp:revision>
  <dcterms:created xsi:type="dcterms:W3CDTF">2021-03-03T09:40:51Z</dcterms:created>
  <dcterms:modified xsi:type="dcterms:W3CDTF">2021-04-15T15:39:25Z</dcterms:modified>
</cp:coreProperties>
</file>